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87" r:id="rId2"/>
    <p:sldId id="275" r:id="rId3"/>
    <p:sldId id="288" r:id="rId4"/>
    <p:sldId id="289" r:id="rId5"/>
    <p:sldId id="290" r:id="rId6"/>
    <p:sldId id="261" r:id="rId7"/>
    <p:sldId id="258" r:id="rId8"/>
    <p:sldId id="263" r:id="rId9"/>
    <p:sldId id="262" r:id="rId10"/>
    <p:sldId id="277" r:id="rId11"/>
    <p:sldId id="296" r:id="rId12"/>
    <p:sldId id="297" r:id="rId13"/>
    <p:sldId id="304" r:id="rId14"/>
    <p:sldId id="305" r:id="rId15"/>
    <p:sldId id="306" r:id="rId16"/>
    <p:sldId id="303" r:id="rId17"/>
    <p:sldId id="302" r:id="rId18"/>
    <p:sldId id="301" r:id="rId19"/>
    <p:sldId id="307" r:id="rId20"/>
    <p:sldId id="278" r:id="rId21"/>
    <p:sldId id="292" r:id="rId22"/>
    <p:sldId id="300" r:id="rId23"/>
    <p:sldId id="293" r:id="rId24"/>
    <p:sldId id="281" r:id="rId25"/>
    <p:sldId id="294" r:id="rId26"/>
    <p:sldId id="295" r:id="rId27"/>
    <p:sldId id="282" r:id="rId28"/>
    <p:sldId id="298" r:id="rId29"/>
    <p:sldId id="284" r:id="rId30"/>
    <p:sldId id="299" r:id="rId31"/>
    <p:sldId id="283" r:id="rId32"/>
    <p:sldId id="264" r:id="rId33"/>
    <p:sldId id="286" r:id="rId34"/>
    <p:sldId id="270"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p:cViewPr varScale="1">
        <p:scale>
          <a:sx n="74" d="100"/>
          <a:sy n="74" d="100"/>
        </p:scale>
        <p:origin x="1206"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71BDBD2E-87EB-4496-B877-DF3861B7DA12}" type="datetimeFigureOut">
              <a:rPr lang="en-US" smtClean="0"/>
              <a:pPr/>
              <a:t>3/8/2022</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79499FE7-3D98-4DEA-9A91-636012335522}"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1BDBD2E-87EB-4496-B877-DF3861B7DA12}"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99FE7-3D98-4DEA-9A91-6360123355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1BDBD2E-87EB-4496-B877-DF3861B7DA12}"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99FE7-3D98-4DEA-9A91-636012335522}"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type="tx" userDrawn="1">
  <p:cSld name="1_Title Slide">
    <p:spTree>
      <p:nvGrpSpPr>
        <p:cNvPr id="1" name=""/>
        <p:cNvGrpSpPr/>
        <p:nvPr/>
      </p:nvGrpSpPr>
      <p:grpSpPr bwMode="auto">
        <a:xfrm>
          <a:off x="0" y="0"/>
          <a:ext cx="0" cy="0"/>
          <a:chOff x="0" y="0"/>
          <a:chExt cx="0" cy="0"/>
        </a:xfrm>
      </p:grpSpPr>
      <p:sp>
        <p:nvSpPr>
          <p:cNvPr id="27" name="PlaceHolder 1"/>
          <p:cNvSpPr>
            <a:spLocks noGrp="1"/>
          </p:cNvSpPr>
          <p:nvPr>
            <p:ph type="title"/>
          </p:nvPr>
        </p:nvSpPr>
        <p:spPr bwMode="auto">
          <a:xfrm>
            <a:off x="457200" y="274680"/>
            <a:ext cx="7467120" cy="1142640"/>
          </a:xfrm>
          <a:prstGeom prst="rect">
            <a:avLst/>
          </a:prstGeom>
          <a:noFill/>
          <a:ln w="0">
            <a:noFill/>
          </a:ln>
        </p:spPr>
        <p:txBody>
          <a:bodyPr lIns="0" tIns="0" rIns="0" bIns="0" anchor="ctr">
            <a:noAutofit/>
          </a:bodyPr>
          <a:lstStyle/>
          <a:p>
            <a:pPr>
              <a:defRPr/>
            </a:pPr>
            <a:endParaRPr lang="en-US" sz="1800" b="0" strike="noStrike" spc="-1">
              <a:solidFill>
                <a:srgbClr val="000000"/>
              </a:solidFill>
              <a:latin typeface="Century Schoolbook"/>
            </a:endParaRPr>
          </a:p>
        </p:txBody>
      </p:sp>
      <p:sp>
        <p:nvSpPr>
          <p:cNvPr id="28" name="PlaceHolder 2"/>
          <p:cNvSpPr>
            <a:spLocks noGrp="1"/>
          </p:cNvSpPr>
          <p:nvPr>
            <p:ph type="subTitle"/>
          </p:nvPr>
        </p:nvSpPr>
        <p:spPr bwMode="auto">
          <a:xfrm>
            <a:off x="457200" y="1600200"/>
            <a:ext cx="7467120" cy="4873320"/>
          </a:xfrm>
          <a:prstGeom prst="rect">
            <a:avLst/>
          </a:prstGeom>
          <a:noFill/>
          <a:ln w="0">
            <a:noFill/>
          </a:ln>
        </p:spPr>
        <p:txBody>
          <a:bodyPr lIns="0" tIns="0" rIns="0" bIns="0" anchor="ctr">
            <a:noAutofit/>
          </a:bodyPr>
          <a:lstStyle/>
          <a:p>
            <a:pPr algn="ctr">
              <a:defRPr/>
            </a:pPr>
            <a:endParaRPr lang="en-IN" sz="3200" b="0" strike="noStrike" spc="-1">
              <a:latin typeface="Arial"/>
            </a:endParaRPr>
          </a:p>
        </p:txBody>
      </p:sp>
    </p:spTree>
    <p:extLst>
      <p:ext uri="{BB962C8B-B14F-4D97-AF65-F5344CB8AC3E}">
        <p14:creationId xmlns:p14="http://schemas.microsoft.com/office/powerpoint/2010/main" val="241298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71BDBD2E-87EB-4496-B877-DF3861B7DA12}" type="datetimeFigureOut">
              <a:rPr lang="en-US" smtClean="0"/>
              <a:pPr/>
              <a:t>3/8/2022</a:t>
            </a:fld>
            <a:endParaRPr lang="en-US"/>
          </a:p>
        </p:txBody>
      </p:sp>
      <p:sp>
        <p:nvSpPr>
          <p:cNvPr id="9" name="Slide Number Placeholder 8"/>
          <p:cNvSpPr>
            <a:spLocks noGrp="1"/>
          </p:cNvSpPr>
          <p:nvPr>
            <p:ph type="sldNum" sz="quarter" idx="15"/>
          </p:nvPr>
        </p:nvSpPr>
        <p:spPr/>
        <p:txBody>
          <a:bodyPr rtlCol="0"/>
          <a:lstStyle/>
          <a:p>
            <a:fld id="{79499FE7-3D98-4DEA-9A91-636012335522}"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71BDBD2E-87EB-4496-B877-DF3861B7DA12}" type="datetimeFigureOut">
              <a:rPr lang="en-US" smtClean="0"/>
              <a:pPr/>
              <a:t>3/8/2022</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79499FE7-3D98-4DEA-9A91-636012335522}"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1BDBD2E-87EB-4496-B877-DF3861B7DA12}"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99FE7-3D98-4DEA-9A91-636012335522}"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71BDBD2E-87EB-4496-B877-DF3861B7DA12}" type="datetimeFigureOut">
              <a:rPr lang="en-US" smtClean="0"/>
              <a:pPr/>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499FE7-3D98-4DEA-9A91-636012335522}"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71BDBD2E-87EB-4496-B877-DF3861B7DA12}" type="datetimeFigureOut">
              <a:rPr lang="en-US" smtClean="0"/>
              <a:pPr/>
              <a:t>3/8/2022</a:t>
            </a:fld>
            <a:endParaRPr lang="en-US"/>
          </a:p>
        </p:txBody>
      </p:sp>
      <p:sp>
        <p:nvSpPr>
          <p:cNvPr id="7" name="Slide Number Placeholder 6"/>
          <p:cNvSpPr>
            <a:spLocks noGrp="1"/>
          </p:cNvSpPr>
          <p:nvPr>
            <p:ph type="sldNum" sz="quarter" idx="11"/>
          </p:nvPr>
        </p:nvSpPr>
        <p:spPr/>
        <p:txBody>
          <a:bodyPr rtlCol="0"/>
          <a:lstStyle/>
          <a:p>
            <a:fld id="{79499FE7-3D98-4DEA-9A91-636012335522}"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DBD2E-87EB-4496-B877-DF3861B7DA12}" type="datetimeFigureOut">
              <a:rPr lang="en-US" smtClean="0"/>
              <a:pPr/>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499FE7-3D98-4DEA-9A91-6360123355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71BDBD2E-87EB-4496-B877-DF3861B7DA12}" type="datetimeFigureOut">
              <a:rPr lang="en-US" smtClean="0"/>
              <a:pPr/>
              <a:t>3/8/2022</a:t>
            </a:fld>
            <a:endParaRPr lang="en-US"/>
          </a:p>
        </p:txBody>
      </p:sp>
      <p:sp>
        <p:nvSpPr>
          <p:cNvPr id="22" name="Slide Number Placeholder 21"/>
          <p:cNvSpPr>
            <a:spLocks noGrp="1"/>
          </p:cNvSpPr>
          <p:nvPr>
            <p:ph type="sldNum" sz="quarter" idx="15"/>
          </p:nvPr>
        </p:nvSpPr>
        <p:spPr/>
        <p:txBody>
          <a:bodyPr rtlCol="0"/>
          <a:lstStyle/>
          <a:p>
            <a:fld id="{79499FE7-3D98-4DEA-9A91-636012335522}"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71BDBD2E-87EB-4496-B877-DF3861B7DA12}" type="datetimeFigureOut">
              <a:rPr lang="en-US" smtClean="0"/>
              <a:pPr/>
              <a:t>3/8/2022</a:t>
            </a:fld>
            <a:endParaRPr lang="en-US"/>
          </a:p>
        </p:txBody>
      </p:sp>
      <p:sp>
        <p:nvSpPr>
          <p:cNvPr id="18" name="Slide Number Placeholder 17"/>
          <p:cNvSpPr>
            <a:spLocks noGrp="1"/>
          </p:cNvSpPr>
          <p:nvPr>
            <p:ph type="sldNum" sz="quarter" idx="11"/>
          </p:nvPr>
        </p:nvSpPr>
        <p:spPr/>
        <p:txBody>
          <a:bodyPr rtlCol="0"/>
          <a:lstStyle/>
          <a:p>
            <a:fld id="{79499FE7-3D98-4DEA-9A91-636012335522}"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71BDBD2E-87EB-4496-B877-DF3861B7DA12}" type="datetimeFigureOut">
              <a:rPr lang="en-US" smtClean="0"/>
              <a:pPr/>
              <a:t>3/8/2022</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79499FE7-3D98-4DEA-9A91-63601233552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hyperlink" Target="https://dev.mysql.com/doc/" TargetMode="External"/><Relationship Id="rId7" Type="http://schemas.openxmlformats.org/officeDocument/2006/relationships/hyperlink" Target="https://docs.microsoft.com/en-us" TargetMode="External"/><Relationship Id="rId2" Type="http://schemas.openxmlformats.org/officeDocument/2006/relationships/hyperlink" Target="https://www.php.net/docs.php" TargetMode="External"/><Relationship Id="rId1" Type="http://schemas.openxmlformats.org/officeDocument/2006/relationships/slideLayout" Target="../slideLayouts/slideLayout2.xml"/><Relationship Id="rId6" Type="http://schemas.openxmlformats.org/officeDocument/2006/relationships/hyperlink" Target="https://www.quora.com/" TargetMode="External"/><Relationship Id="rId5" Type="http://schemas.openxmlformats.org/officeDocument/2006/relationships/hyperlink" Target="https://stackoverflow.com/" TargetMode="External"/><Relationship Id="rId4" Type="http://schemas.openxmlformats.org/officeDocument/2006/relationships/hyperlink" Target="https://github.com/" TargetMode="External"/><Relationship Id="rId9" Type="http://schemas.openxmlformats.org/officeDocument/2006/relationships/hyperlink" Target="https://www.khanacademy.org/" TargetMode="External"/></Relationships>
</file>

<file path=ppt/slides/_rels/slide3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0" name="PlaceHolder 1"/>
          <p:cNvSpPr>
            <a:spLocks noGrp="1"/>
          </p:cNvSpPr>
          <p:nvPr>
            <p:ph type="title"/>
          </p:nvPr>
        </p:nvSpPr>
        <p:spPr bwMode="auto">
          <a:xfrm>
            <a:off x="539552" y="1167147"/>
            <a:ext cx="7922459" cy="791514"/>
          </a:xfrm>
          <a:prstGeom prst="rect">
            <a:avLst/>
          </a:prstGeom>
          <a:noFill/>
          <a:ln w="0">
            <a:noFill/>
          </a:ln>
        </p:spPr>
        <p:txBody>
          <a:bodyPr lIns="90000" tIns="45000" rIns="90000" bIns="45000" anchor="b">
            <a:normAutofit/>
          </a:bodyPr>
          <a:lstStyle/>
          <a:p>
            <a:pPr algn="ctr">
              <a:lnSpc>
                <a:spcPct val="100000"/>
              </a:lnSpc>
              <a:defRPr/>
            </a:pPr>
            <a:r>
              <a:rPr lang="en-US" sz="4000" b="1" strike="noStrike" cap="small" spc="-1" dirty="0">
                <a:solidFill>
                  <a:srgbClr val="000000"/>
                </a:solidFill>
                <a:latin typeface="Century Schoolbook"/>
              </a:rPr>
              <a:t>Online Complaint  System </a:t>
            </a:r>
            <a:endParaRPr lang="en-US" sz="4000" b="0" strike="noStrike" spc="-1" dirty="0">
              <a:solidFill>
                <a:srgbClr val="000000"/>
              </a:solidFill>
              <a:latin typeface="Century Schoolbook"/>
            </a:endParaRPr>
          </a:p>
        </p:txBody>
      </p:sp>
      <p:sp>
        <p:nvSpPr>
          <p:cNvPr id="111" name="PlaceHolder 2"/>
          <p:cNvSpPr>
            <a:spLocks noGrp="1"/>
          </p:cNvSpPr>
          <p:nvPr>
            <p:ph type="subTitle"/>
          </p:nvPr>
        </p:nvSpPr>
        <p:spPr bwMode="auto">
          <a:xfrm>
            <a:off x="945403" y="2178675"/>
            <a:ext cx="7772039" cy="1456922"/>
          </a:xfrm>
          <a:prstGeom prst="rect">
            <a:avLst/>
          </a:prstGeom>
          <a:noFill/>
          <a:ln w="0">
            <a:noFill/>
          </a:ln>
        </p:spPr>
        <p:txBody>
          <a:bodyPr lIns="90000" tIns="45000" rIns="90000" bIns="45000" anchor="t">
            <a:noAutofit/>
          </a:bodyPr>
          <a:lstStyle/>
          <a:p>
            <a:pPr algn="ctr">
              <a:lnSpc>
                <a:spcPct val="100000"/>
              </a:lnSpc>
              <a:spcBef>
                <a:spcPts val="601"/>
              </a:spcBef>
              <a:tabLst>
                <a:tab pos="0" algn="l"/>
              </a:tabLst>
              <a:defRPr/>
            </a:pPr>
            <a:r>
              <a:rPr lang="en-US" sz="2600" b="1" strike="noStrike" spc="-1">
                <a:solidFill>
                  <a:srgbClr val="575F6D"/>
                </a:solidFill>
                <a:latin typeface="Century Schoolbook"/>
              </a:rPr>
              <a:t>Parul Institute of Computer Applications</a:t>
            </a:r>
            <a:endParaRPr lang="en-IN" sz="2600" b="0" strike="noStrike" spc="-1">
              <a:latin typeface="Arial"/>
            </a:endParaRPr>
          </a:p>
          <a:p>
            <a:pPr algn="ctr">
              <a:lnSpc>
                <a:spcPct val="100000"/>
              </a:lnSpc>
              <a:spcBef>
                <a:spcPts val="601"/>
              </a:spcBef>
              <a:tabLst>
                <a:tab pos="0" algn="l"/>
              </a:tabLst>
              <a:defRPr/>
            </a:pPr>
            <a:r>
              <a:rPr lang="en-US" sz="2800" b="1" strike="noStrike" spc="-1">
                <a:solidFill>
                  <a:srgbClr val="575F6D"/>
                </a:solidFill>
                <a:latin typeface="Century Schoolbook"/>
              </a:rPr>
              <a:t>Semester 4 Project</a:t>
            </a:r>
            <a:endParaRPr lang="en-IN" sz="2800" b="0" strike="noStrike" spc="-1">
              <a:latin typeface="Arial"/>
            </a:endParaRPr>
          </a:p>
          <a:p>
            <a:pPr algn="ctr">
              <a:lnSpc>
                <a:spcPct val="100000"/>
              </a:lnSpc>
              <a:spcBef>
                <a:spcPts val="601"/>
              </a:spcBef>
              <a:tabLst>
                <a:tab pos="0" algn="l"/>
              </a:tabLst>
              <a:defRPr/>
            </a:pPr>
            <a:r>
              <a:rPr lang="en-US" sz="2400" b="1" strike="noStrike" spc="-1">
                <a:solidFill>
                  <a:srgbClr val="575F6D"/>
                </a:solidFill>
                <a:latin typeface="Century Schoolbook"/>
              </a:rPr>
              <a:t>2021-22</a:t>
            </a:r>
            <a:endParaRPr lang="en-IN" sz="2400" b="0" strike="noStrike" spc="-1">
              <a:latin typeface="Arial"/>
            </a:endParaRPr>
          </a:p>
          <a:p>
            <a:pPr algn="ctr">
              <a:lnSpc>
                <a:spcPct val="100000"/>
              </a:lnSpc>
              <a:spcBef>
                <a:spcPts val="600"/>
              </a:spcBef>
              <a:tabLst>
                <a:tab pos="0" algn="l"/>
              </a:tabLst>
              <a:defRPr/>
            </a:pPr>
            <a:endParaRPr lang="en-IN" sz="2600" b="0" strike="noStrike" spc="0">
              <a:latin typeface="Arial"/>
            </a:endParaRPr>
          </a:p>
          <a:p>
            <a:pPr algn="ctr">
              <a:lnSpc>
                <a:spcPct val="100000"/>
              </a:lnSpc>
              <a:spcBef>
                <a:spcPts val="601"/>
              </a:spcBef>
              <a:tabLst>
                <a:tab pos="0" algn="l"/>
              </a:tabLst>
              <a:defRPr/>
            </a:pPr>
            <a:r>
              <a:rPr lang="en-US" sz="2600" b="1" strike="noStrike" spc="-1">
                <a:solidFill>
                  <a:srgbClr val="575F6D"/>
                </a:solidFill>
                <a:latin typeface="Century Schoolbook"/>
              </a:rPr>
              <a:t>Team members</a:t>
            </a:r>
            <a:endParaRPr lang="en-US" sz="2600" b="1" strike="noStrike" spc="0">
              <a:solidFill>
                <a:srgbClr val="575F6D"/>
              </a:solidFill>
              <a:latin typeface="Century Schoolbook"/>
            </a:endParaRPr>
          </a:p>
          <a:p>
            <a:pPr algn="ctr">
              <a:lnSpc>
                <a:spcPct val="100000"/>
              </a:lnSpc>
              <a:spcBef>
                <a:spcPts val="601"/>
              </a:spcBef>
              <a:tabLst>
                <a:tab pos="0" algn="l"/>
              </a:tabLst>
              <a:defRPr/>
            </a:pPr>
            <a:r>
              <a:rPr lang="en-US" sz="2000" b="1" strike="noStrike" spc="-1">
                <a:solidFill>
                  <a:srgbClr val="575F6D"/>
                </a:solidFill>
                <a:latin typeface="Century Schoolbook"/>
              </a:rPr>
              <a:t>Aman Kumar Singh, 200510101159</a:t>
            </a:r>
            <a:endParaRPr lang="en-IN" sz="2000" b="0" strike="noStrike" spc="-1">
              <a:latin typeface="Arial"/>
            </a:endParaRPr>
          </a:p>
          <a:p>
            <a:pPr algn="ctr">
              <a:lnSpc>
                <a:spcPct val="100000"/>
              </a:lnSpc>
              <a:spcBef>
                <a:spcPts val="601"/>
              </a:spcBef>
              <a:tabLst>
                <a:tab pos="0" algn="l"/>
              </a:tabLst>
              <a:defRPr/>
            </a:pPr>
            <a:r>
              <a:rPr lang="en-US" sz="2000" b="1" strike="noStrike" spc="-1">
                <a:solidFill>
                  <a:srgbClr val="575F6D"/>
                </a:solidFill>
                <a:latin typeface="Century Schoolbook"/>
              </a:rPr>
              <a:t>Mitanshi Solanki, 200510101169</a:t>
            </a:r>
            <a:endParaRPr lang="en-IN" sz="2000" b="0" strike="noStrike" spc="-1">
              <a:latin typeface="Arial"/>
            </a:endParaRPr>
          </a:p>
          <a:p>
            <a:pPr algn="ctr">
              <a:lnSpc>
                <a:spcPct val="100000"/>
              </a:lnSpc>
              <a:spcBef>
                <a:spcPts val="601"/>
              </a:spcBef>
              <a:tabLst>
                <a:tab pos="0" algn="l"/>
              </a:tabLst>
              <a:defRPr/>
            </a:pPr>
            <a:r>
              <a:rPr lang="en-US" sz="2000" b="1" strike="noStrike" spc="-1">
                <a:solidFill>
                  <a:srgbClr val="575F6D"/>
                </a:solidFill>
                <a:latin typeface="Century Schoolbook"/>
              </a:rPr>
              <a:t>Roshani Singh, 200510101164</a:t>
            </a:r>
            <a:endParaRPr lang="en-IN" sz="2000" b="0" strike="noStrike" spc="-1">
              <a:latin typeface="Arial"/>
            </a:endParaRPr>
          </a:p>
          <a:p>
            <a:pPr algn="ctr">
              <a:lnSpc>
                <a:spcPct val="100000"/>
              </a:lnSpc>
              <a:spcBef>
                <a:spcPts val="601"/>
              </a:spcBef>
              <a:tabLst>
                <a:tab pos="0" algn="l"/>
              </a:tabLst>
              <a:defRPr/>
            </a:pPr>
            <a:endParaRPr lang="en-IN" sz="2000" b="0" strike="noStrike" spc="-1">
              <a:latin typeface="Arial"/>
            </a:endParaRPr>
          </a:p>
          <a:p>
            <a:pPr algn="ctr">
              <a:lnSpc>
                <a:spcPct val="100000"/>
              </a:lnSpc>
              <a:spcBef>
                <a:spcPts val="601"/>
              </a:spcBef>
              <a:tabLst>
                <a:tab pos="0" algn="l"/>
              </a:tabLst>
              <a:defRPr/>
            </a:pPr>
            <a:endParaRPr lang="en-IN" sz="2000" b="0" strike="noStrike" spc="-1">
              <a:latin typeface="Arial"/>
            </a:endParaRPr>
          </a:p>
          <a:p>
            <a:pPr algn="ctr">
              <a:lnSpc>
                <a:spcPct val="100000"/>
              </a:lnSpc>
              <a:spcBef>
                <a:spcPts val="601"/>
              </a:spcBef>
              <a:tabLst>
                <a:tab pos="0" algn="l"/>
              </a:tabLst>
              <a:defRPr/>
            </a:pPr>
            <a:endParaRPr lang="en-IN" sz="2000" b="0" strike="noStrike" spc="-1">
              <a:latin typeface="Arial"/>
            </a:endParaRPr>
          </a:p>
          <a:p>
            <a:pPr>
              <a:lnSpc>
                <a:spcPct val="100000"/>
              </a:lnSpc>
              <a:spcBef>
                <a:spcPts val="601"/>
              </a:spcBef>
              <a:tabLst>
                <a:tab pos="0" algn="l"/>
              </a:tabLst>
              <a:defRPr/>
            </a:pPr>
            <a:endParaRPr lang="en-IN" sz="2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5000">
        <p:split orient="vert"/>
      </p:transition>
    </mc:Choice>
    <mc:Fallback xmlns:w="http://schemas.openxmlformats.org/wordprocessingml/2006/main" xmlns:m="http://schemas.openxmlformats.org/officeDocument/2006/math" xmlns="">
      <p:transition spd="slow" advClick="1" advTm="5000">
        <p:split orient="vert" dir="o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16632"/>
            <a:ext cx="7467600" cy="652934"/>
          </a:xfrm>
        </p:spPr>
        <p:txBody>
          <a:bodyPr>
            <a:normAutofit/>
          </a:bodyPr>
          <a:lstStyle/>
          <a:p>
            <a:r>
              <a:rPr lang="en-US" dirty="0"/>
              <a:t>System Flow Diagram </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Content Placeholder 4">
            <a:extLst>
              <a:ext uri="{FF2B5EF4-FFF2-40B4-BE49-F238E27FC236}">
                <a16:creationId xmlns:a16="http://schemas.microsoft.com/office/drawing/2014/main" id="{88FA36F2-EB4F-45CF-8B8B-ACBA9700206C}"/>
              </a:ext>
            </a:extLst>
          </p:cNvPr>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1726986" y="908721"/>
            <a:ext cx="5361252" cy="5832648"/>
          </a:xfrm>
          <a:prstGeom prst="rect">
            <a:avLst/>
          </a:prstGeom>
        </p:spPr>
      </p:pic>
    </p:spTree>
    <p:extLst>
      <p:ext uri="{BB962C8B-B14F-4D97-AF65-F5344CB8AC3E}">
        <p14:creationId xmlns:p14="http://schemas.microsoft.com/office/powerpoint/2010/main" val="1888272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16632"/>
            <a:ext cx="7467600" cy="652934"/>
          </a:xfrm>
        </p:spPr>
        <p:txBody>
          <a:bodyPr>
            <a:normAutofit/>
          </a:bodyPr>
          <a:lstStyle/>
          <a:p>
            <a:r>
              <a:rPr lang="en-US" dirty="0"/>
              <a:t>Data flow diagram (level - 0)</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427E3B63-7253-4F01-9BAB-A386D7C11D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405" y="2062197"/>
            <a:ext cx="7925894" cy="2733606"/>
          </a:xfrm>
          <a:prstGeom prst="rect">
            <a:avLst/>
          </a:prstGeom>
        </p:spPr>
      </p:pic>
    </p:spTree>
    <p:extLst>
      <p:ext uri="{BB962C8B-B14F-4D97-AF65-F5344CB8AC3E}">
        <p14:creationId xmlns:p14="http://schemas.microsoft.com/office/powerpoint/2010/main" val="3287005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16632"/>
            <a:ext cx="7467600" cy="652934"/>
          </a:xfrm>
        </p:spPr>
        <p:txBody>
          <a:bodyPr>
            <a:normAutofit/>
          </a:bodyPr>
          <a:lstStyle/>
          <a:p>
            <a:r>
              <a:rPr lang="en-US" dirty="0"/>
              <a:t>Data flow diagram (level - 1)</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87B9C6E-0258-44D8-BD9A-5CF92410B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742900"/>
            <a:ext cx="5731510" cy="6341745"/>
          </a:xfrm>
          <a:prstGeom prst="rect">
            <a:avLst/>
          </a:prstGeom>
        </p:spPr>
      </p:pic>
    </p:spTree>
    <p:extLst>
      <p:ext uri="{BB962C8B-B14F-4D97-AF65-F5344CB8AC3E}">
        <p14:creationId xmlns:p14="http://schemas.microsoft.com/office/powerpoint/2010/main" val="352056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16632"/>
            <a:ext cx="7467600" cy="652934"/>
          </a:xfrm>
        </p:spPr>
        <p:txBody>
          <a:bodyPr>
            <a:normAutofit/>
          </a:bodyPr>
          <a:lstStyle/>
          <a:p>
            <a:r>
              <a:rPr lang="en-US" dirty="0"/>
              <a:t>Data flow diagram (level - 2)</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23763162-FB63-4866-A078-E7670FF3E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340768"/>
            <a:ext cx="7467600" cy="5297478"/>
          </a:xfrm>
          <a:prstGeom prst="rect">
            <a:avLst/>
          </a:prstGeom>
        </p:spPr>
      </p:pic>
    </p:spTree>
    <p:extLst>
      <p:ext uri="{BB962C8B-B14F-4D97-AF65-F5344CB8AC3E}">
        <p14:creationId xmlns:p14="http://schemas.microsoft.com/office/powerpoint/2010/main" val="95416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16632"/>
            <a:ext cx="7467600" cy="652934"/>
          </a:xfrm>
        </p:spPr>
        <p:txBody>
          <a:bodyPr>
            <a:normAutofit/>
          </a:bodyPr>
          <a:lstStyle/>
          <a:p>
            <a:r>
              <a:rPr lang="en-US" dirty="0"/>
              <a:t>Data flow diagram (level - 2)</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2E55D19-F6B9-47D6-81D6-7391749A4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1" y="1052736"/>
            <a:ext cx="7511459" cy="5328592"/>
          </a:xfrm>
          <a:prstGeom prst="rect">
            <a:avLst/>
          </a:prstGeom>
        </p:spPr>
      </p:pic>
    </p:spTree>
    <p:extLst>
      <p:ext uri="{BB962C8B-B14F-4D97-AF65-F5344CB8AC3E}">
        <p14:creationId xmlns:p14="http://schemas.microsoft.com/office/powerpoint/2010/main" val="3586991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16632"/>
            <a:ext cx="7467600" cy="652934"/>
          </a:xfrm>
        </p:spPr>
        <p:txBody>
          <a:bodyPr>
            <a:normAutofit/>
          </a:bodyPr>
          <a:lstStyle/>
          <a:p>
            <a:r>
              <a:rPr lang="en-US" dirty="0"/>
              <a:t>Data flow diagram (level - 2)</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5416891A-E555-4CC2-86F9-BAE716B40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19" y="908720"/>
            <a:ext cx="7459037" cy="5328592"/>
          </a:xfrm>
          <a:prstGeom prst="rect">
            <a:avLst/>
          </a:prstGeom>
        </p:spPr>
      </p:pic>
    </p:spTree>
    <p:extLst>
      <p:ext uri="{BB962C8B-B14F-4D97-AF65-F5344CB8AC3E}">
        <p14:creationId xmlns:p14="http://schemas.microsoft.com/office/powerpoint/2010/main" val="1617148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0"/>
            <a:ext cx="7467600" cy="652934"/>
          </a:xfrm>
        </p:spPr>
        <p:txBody>
          <a:bodyPr>
            <a:normAutofit/>
          </a:bodyPr>
          <a:lstStyle/>
          <a:p>
            <a:r>
              <a:rPr lang="en-US" dirty="0"/>
              <a:t>Activity diagram</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F2D59FE-D845-4370-9557-ABFD30E28C20}"/>
              </a:ext>
            </a:extLst>
          </p:cNvPr>
          <p:cNvPicPr/>
          <p:nvPr/>
        </p:nvPicPr>
        <p:blipFill>
          <a:blip r:embed="rId3">
            <a:extLst>
              <a:ext uri="{28A0092B-C50C-407E-A947-70E740481C1C}">
                <a14:useLocalDpi xmlns:a14="http://schemas.microsoft.com/office/drawing/2010/main" val="0"/>
              </a:ext>
            </a:extLst>
          </a:blip>
          <a:stretch>
            <a:fillRect/>
          </a:stretch>
        </p:blipFill>
        <p:spPr>
          <a:xfrm>
            <a:off x="1115616" y="652934"/>
            <a:ext cx="7056784" cy="6205066"/>
          </a:xfrm>
          <a:prstGeom prst="rect">
            <a:avLst/>
          </a:prstGeom>
        </p:spPr>
      </p:pic>
    </p:spTree>
    <p:extLst>
      <p:ext uri="{BB962C8B-B14F-4D97-AF65-F5344CB8AC3E}">
        <p14:creationId xmlns:p14="http://schemas.microsoft.com/office/powerpoint/2010/main" val="4183604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275703"/>
            <a:ext cx="7467600" cy="652934"/>
          </a:xfrm>
        </p:spPr>
        <p:txBody>
          <a:bodyPr>
            <a:normAutofit/>
          </a:bodyPr>
          <a:lstStyle/>
          <a:p>
            <a:r>
              <a:rPr lang="en-US" dirty="0"/>
              <a:t>Class diagram</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83B4C2E2-1617-460E-9AA0-6970936C1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74" y="1772816"/>
            <a:ext cx="7854565" cy="3399932"/>
          </a:xfrm>
          <a:prstGeom prst="rect">
            <a:avLst/>
          </a:prstGeom>
        </p:spPr>
      </p:pic>
    </p:spTree>
    <p:extLst>
      <p:ext uri="{BB962C8B-B14F-4D97-AF65-F5344CB8AC3E}">
        <p14:creationId xmlns:p14="http://schemas.microsoft.com/office/powerpoint/2010/main" val="2659478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16632"/>
            <a:ext cx="7467600" cy="652934"/>
          </a:xfrm>
        </p:spPr>
        <p:txBody>
          <a:bodyPr>
            <a:normAutofit/>
          </a:bodyPr>
          <a:lstStyle/>
          <a:p>
            <a:r>
              <a:rPr lang="en-US" dirty="0"/>
              <a:t>Use case diagram</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F684E65B-066B-4321-9B17-58A296F84D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1340767"/>
            <a:ext cx="6120680" cy="5442179"/>
          </a:xfrm>
          <a:prstGeom prst="rect">
            <a:avLst/>
          </a:prstGeom>
        </p:spPr>
      </p:pic>
    </p:spTree>
    <p:extLst>
      <p:ext uri="{BB962C8B-B14F-4D97-AF65-F5344CB8AC3E}">
        <p14:creationId xmlns:p14="http://schemas.microsoft.com/office/powerpoint/2010/main" val="1717430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9552" y="116632"/>
            <a:ext cx="7467600" cy="652934"/>
          </a:xfrm>
        </p:spPr>
        <p:txBody>
          <a:bodyPr>
            <a:normAutofit/>
          </a:bodyPr>
          <a:lstStyle/>
          <a:p>
            <a:r>
              <a:rPr lang="en-US" dirty="0"/>
              <a:t>Use case diagram</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F2AA4003-5570-45B6-B7DC-EB3905763AE2}"/>
              </a:ext>
            </a:extLst>
          </p:cNvPr>
          <p:cNvPicPr/>
          <p:nvPr/>
        </p:nvPicPr>
        <p:blipFill>
          <a:blip r:embed="rId3"/>
          <a:stretch>
            <a:fillRect/>
          </a:stretch>
        </p:blipFill>
        <p:spPr>
          <a:xfrm>
            <a:off x="1259632" y="1124744"/>
            <a:ext cx="5760640" cy="5112568"/>
          </a:xfrm>
          <a:prstGeom prst="rect">
            <a:avLst/>
          </a:prstGeom>
        </p:spPr>
      </p:pic>
    </p:spTree>
    <p:extLst>
      <p:ext uri="{BB962C8B-B14F-4D97-AF65-F5344CB8AC3E}">
        <p14:creationId xmlns:p14="http://schemas.microsoft.com/office/powerpoint/2010/main" val="1759914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7467600" cy="928670"/>
          </a:xfrm>
        </p:spPr>
        <p:txBody>
          <a:bodyPr/>
          <a:lstStyle/>
          <a:p>
            <a:r>
              <a:rPr lang="en-US" dirty="0"/>
              <a:t>INDEX</a:t>
            </a:r>
            <a:endParaRPr lang="en-IN" dirty="0"/>
          </a:p>
        </p:txBody>
      </p:sp>
      <p:sp>
        <p:nvSpPr>
          <p:cNvPr id="3" name="Content Placeholder 2"/>
          <p:cNvSpPr>
            <a:spLocks noGrp="1"/>
          </p:cNvSpPr>
          <p:nvPr>
            <p:ph sz="quarter" idx="1"/>
          </p:nvPr>
        </p:nvSpPr>
        <p:spPr>
          <a:xfrm>
            <a:off x="285720" y="908720"/>
            <a:ext cx="8429684" cy="5949280"/>
          </a:xfrm>
        </p:spPr>
        <p:txBody>
          <a:bodyPr>
            <a:normAutofit fontScale="92500" lnSpcReduction="10000"/>
          </a:bodyPr>
          <a:lstStyle/>
          <a:p>
            <a:pPr>
              <a:buFont typeface="Wingdings" pitchFamily="2" charset="2"/>
              <a:buChar char="Ø"/>
            </a:pPr>
            <a:r>
              <a:rPr lang="en-US" dirty="0">
                <a:solidFill>
                  <a:schemeClr val="accent1">
                    <a:lumMod val="75000"/>
                  </a:schemeClr>
                </a:solidFill>
                <a:hlinkClick r:id="rId2" action="ppaction://hlinksldjump">
                  <a:extLst>
                    <a:ext uri="{A12FA001-AC4F-418D-AE19-62706E023703}">
                      <ahyp:hlinkClr xmlns:ahyp="http://schemas.microsoft.com/office/drawing/2018/hyperlinkcolor" val="tx"/>
                    </a:ext>
                  </a:extLst>
                </a:hlinkClick>
              </a:rPr>
              <a:t>Abstract</a:t>
            </a:r>
            <a:endParaRPr lang="en-US" dirty="0">
              <a:solidFill>
                <a:schemeClr val="accent1">
                  <a:lumMod val="75000"/>
                </a:schemeClr>
              </a:solidFill>
            </a:endParaRPr>
          </a:p>
          <a:p>
            <a:pPr>
              <a:buFont typeface="Wingdings" pitchFamily="2" charset="2"/>
              <a:buChar char="Ø"/>
            </a:pPr>
            <a:r>
              <a:rPr lang="en-US" dirty="0">
                <a:solidFill>
                  <a:schemeClr val="accent1">
                    <a:lumMod val="75000"/>
                  </a:schemeClr>
                </a:solidFill>
                <a:hlinkClick r:id="" action="ppaction://noaction">
                  <a:extLst>
                    <a:ext uri="{A12FA001-AC4F-418D-AE19-62706E023703}">
                      <ahyp:hlinkClr xmlns:ahyp="http://schemas.microsoft.com/office/drawing/2018/hyperlinkcolor" val="tx"/>
                    </a:ext>
                  </a:extLst>
                </a:hlinkClick>
              </a:rPr>
              <a:t>Tools and Technology Used</a:t>
            </a:r>
          </a:p>
          <a:p>
            <a:pPr>
              <a:buFont typeface="Wingdings" pitchFamily="2" charset="2"/>
              <a:buChar char="Ø"/>
            </a:pPr>
            <a:r>
              <a:rPr lang="en-US" dirty="0">
                <a:solidFill>
                  <a:srgbClr val="D2611C"/>
                </a:solidFill>
                <a:hlinkClick r:id="rId3" action="ppaction://hlinksldjump">
                  <a:extLst>
                    <a:ext uri="{A12FA001-AC4F-418D-AE19-62706E023703}">
                      <ahyp:hlinkClr xmlns:ahyp="http://schemas.microsoft.com/office/drawing/2018/hyperlinkcolor" val="tx"/>
                    </a:ext>
                  </a:extLst>
                </a:hlinkClick>
              </a:rPr>
              <a:t>Features of Proposed System</a:t>
            </a:r>
          </a:p>
          <a:p>
            <a:pPr>
              <a:buFont typeface="Wingdings" pitchFamily="2" charset="2"/>
              <a:buChar char="Ø"/>
            </a:pPr>
            <a:r>
              <a:rPr lang="en-US" dirty="0">
                <a:solidFill>
                  <a:schemeClr val="accent1">
                    <a:lumMod val="75000"/>
                  </a:schemeClr>
                </a:solidFill>
                <a:hlinkClick r:id="rId3" action="ppaction://hlinksldjump">
                  <a:extLst>
                    <a:ext uri="{A12FA001-AC4F-418D-AE19-62706E023703}">
                      <ahyp:hlinkClr xmlns:ahyp="http://schemas.microsoft.com/office/drawing/2018/hyperlinkcolor" val="tx"/>
                    </a:ext>
                  </a:extLst>
                </a:hlinkClick>
              </a:rPr>
              <a:t>Limitation of Proposed System</a:t>
            </a:r>
          </a:p>
          <a:p>
            <a:pPr>
              <a:buFont typeface="Wingdings" pitchFamily="2" charset="2"/>
              <a:buChar char="Ø"/>
            </a:pPr>
            <a:r>
              <a:rPr lang="en-US" dirty="0">
                <a:solidFill>
                  <a:srgbClr val="D2611C"/>
                </a:solidFill>
                <a:hlinkClick r:id="rId4" action="ppaction://hlinksldjump">
                  <a:extLst>
                    <a:ext uri="{A12FA001-AC4F-418D-AE19-62706E023703}">
                      <ahyp:hlinkClr xmlns:ahyp="http://schemas.microsoft.com/office/drawing/2018/hyperlinkcolor" val="tx"/>
                    </a:ext>
                  </a:extLst>
                </a:hlinkClick>
              </a:rPr>
              <a:t>Users and their role </a:t>
            </a:r>
            <a:r>
              <a:rPr lang="en-US" dirty="0">
                <a:solidFill>
                  <a:schemeClr val="accent1">
                    <a:lumMod val="75000"/>
                  </a:schemeClr>
                </a:solidFill>
                <a:hlinkClick r:id="rId4" action="ppaction://hlinksldjump">
                  <a:extLst>
                    <a:ext uri="{A12FA001-AC4F-418D-AE19-62706E023703}">
                      <ahyp:hlinkClr xmlns:ahyp="http://schemas.microsoft.com/office/drawing/2018/hyperlinkcolor" val="tx"/>
                    </a:ext>
                  </a:extLst>
                </a:hlinkClick>
              </a:rPr>
              <a:t>description</a:t>
            </a:r>
            <a:endParaRPr lang="en-US" dirty="0">
              <a:solidFill>
                <a:schemeClr val="accent1">
                  <a:lumMod val="75000"/>
                </a:schemeClr>
              </a:solidFill>
            </a:endParaRPr>
          </a:p>
          <a:p>
            <a:pPr>
              <a:buFont typeface="Wingdings" pitchFamily="2" charset="2"/>
              <a:buChar char="Ø"/>
            </a:pPr>
            <a:r>
              <a:rPr lang="en-US" u="sng" dirty="0">
                <a:solidFill>
                  <a:schemeClr val="accent1">
                    <a:lumMod val="75000"/>
                  </a:schemeClr>
                </a:solidFill>
              </a:rPr>
              <a:t>System Flow Diagram </a:t>
            </a:r>
          </a:p>
          <a:p>
            <a:pPr>
              <a:buFont typeface="Wingdings" pitchFamily="2" charset="2"/>
              <a:buChar char="Ø"/>
            </a:pPr>
            <a:r>
              <a:rPr lang="en-US" u="sng" dirty="0">
                <a:solidFill>
                  <a:schemeClr val="accent1">
                    <a:lumMod val="75000"/>
                  </a:schemeClr>
                </a:solidFill>
              </a:rPr>
              <a:t>Data Dictionary </a:t>
            </a:r>
          </a:p>
          <a:p>
            <a:pPr>
              <a:buFont typeface="Wingdings" pitchFamily="2" charset="2"/>
              <a:buChar char="Ø"/>
            </a:pPr>
            <a:r>
              <a:rPr lang="en-US" u="sng" dirty="0">
                <a:solidFill>
                  <a:schemeClr val="accent1">
                    <a:lumMod val="75000"/>
                  </a:schemeClr>
                </a:solidFill>
              </a:rPr>
              <a:t>Screenshots of Development Phase 1 ( Designing of your Project) </a:t>
            </a:r>
          </a:p>
          <a:p>
            <a:pPr>
              <a:buFont typeface="Wingdings" pitchFamily="2" charset="2"/>
              <a:buChar char="Ø"/>
            </a:pPr>
            <a:r>
              <a:rPr lang="en-US" u="sng" dirty="0">
                <a:solidFill>
                  <a:schemeClr val="accent1">
                    <a:lumMod val="75000"/>
                  </a:schemeClr>
                </a:solidFill>
              </a:rPr>
              <a:t>Screenshots of Development Phase 2 ( Features Implementation)</a:t>
            </a:r>
          </a:p>
          <a:p>
            <a:pPr>
              <a:buFont typeface="Wingdings" pitchFamily="2" charset="2"/>
              <a:buChar char="Ø"/>
            </a:pPr>
            <a:r>
              <a:rPr lang="en-US" u="sng" dirty="0">
                <a:solidFill>
                  <a:schemeClr val="accent1">
                    <a:lumMod val="75000"/>
                  </a:schemeClr>
                </a:solidFill>
              </a:rPr>
              <a:t>Screenshots of Development Phase 3 ( Features Implementation)</a:t>
            </a:r>
          </a:p>
          <a:p>
            <a:pPr>
              <a:buFont typeface="Wingdings" pitchFamily="2" charset="2"/>
              <a:buChar char="Ø"/>
            </a:pPr>
            <a:r>
              <a:rPr lang="en-US" u="sng" dirty="0">
                <a:solidFill>
                  <a:schemeClr val="accent1">
                    <a:lumMod val="75000"/>
                  </a:schemeClr>
                </a:solidFill>
              </a:rPr>
              <a:t>Conclusion</a:t>
            </a:r>
          </a:p>
          <a:p>
            <a:pPr>
              <a:buFont typeface="Wingdings" pitchFamily="2" charset="2"/>
              <a:buChar char="Ø"/>
            </a:pPr>
            <a:r>
              <a:rPr lang="en-US" u="sng" dirty="0">
                <a:solidFill>
                  <a:schemeClr val="accent1">
                    <a:lumMod val="75000"/>
                  </a:schemeClr>
                </a:solidFill>
              </a:rPr>
              <a:t>Future Enhancement </a:t>
            </a:r>
          </a:p>
          <a:p>
            <a:pPr>
              <a:buFont typeface="Wingdings" pitchFamily="2" charset="2"/>
              <a:buChar char="Ø"/>
            </a:pPr>
            <a:r>
              <a:rPr lang="en-US" u="sng" dirty="0">
                <a:solidFill>
                  <a:schemeClr val="accent1">
                    <a:lumMod val="75000"/>
                  </a:schemeClr>
                </a:solidFill>
              </a:rPr>
              <a:t>References</a:t>
            </a:r>
          </a:p>
          <a:p>
            <a:pPr>
              <a:buFont typeface="Wingdings" pitchFamily="2" charset="2"/>
              <a:buChar char="Ø"/>
            </a:pPr>
            <a:endParaRPr lang="en-US" u="sng" dirty="0">
              <a:solidFill>
                <a:schemeClr val="accent1">
                  <a:lumMod val="75000"/>
                </a:schemeClr>
              </a:solidFill>
            </a:endParaRPr>
          </a:p>
          <a:p>
            <a:pPr>
              <a:buFont typeface="Wingdings" pitchFamily="2" charset="2"/>
              <a:buChar char="Ø"/>
            </a:pPr>
            <a:endParaRPr lang="en-US" u="sng" dirty="0">
              <a:solidFill>
                <a:schemeClr val="accent1">
                  <a:lumMod val="75000"/>
                </a:schemeClr>
              </a:solidFill>
            </a:endParaRPr>
          </a:p>
          <a:p>
            <a:pPr marL="0" indent="0">
              <a:buNone/>
            </a:pPr>
            <a:endParaRPr lang="en-US" dirty="0"/>
          </a:p>
          <a:p>
            <a:pPr>
              <a:buFont typeface="Wingdings" pitchFamily="2" charset="2"/>
              <a:buChar char="Ø"/>
            </a:pPr>
            <a:endParaRPr lang="en-US" dirty="0"/>
          </a:p>
          <a:p>
            <a:pPr>
              <a:buFont typeface="Wingdings" pitchFamily="2" charset="2"/>
              <a:buChar char="Ø"/>
            </a:pP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r>
              <a:rPr lang="en-US" dirty="0"/>
              <a:t>Login Table</a:t>
            </a:r>
            <a:endParaRPr lang="en-IN" dirty="0"/>
          </a:p>
        </p:txBody>
      </p:sp>
      <p:graphicFrame>
        <p:nvGraphicFramePr>
          <p:cNvPr id="4" name="Table 3">
            <a:extLst>
              <a:ext uri="{FF2B5EF4-FFF2-40B4-BE49-F238E27FC236}">
                <a16:creationId xmlns:a16="http://schemas.microsoft.com/office/drawing/2014/main" id="{761B5BCD-E2FA-41EF-8859-16241570A580}"/>
              </a:ext>
            </a:extLst>
          </p:cNvPr>
          <p:cNvGraphicFramePr>
            <a:graphicFrameLocks noGrp="1"/>
          </p:cNvGraphicFramePr>
          <p:nvPr>
            <p:extLst>
              <p:ext uri="{D42A27DB-BD31-4B8C-83A1-F6EECF244321}">
                <p14:modId xmlns:p14="http://schemas.microsoft.com/office/powerpoint/2010/main" val="2231420300"/>
              </p:ext>
            </p:extLst>
          </p:nvPr>
        </p:nvGraphicFramePr>
        <p:xfrm>
          <a:off x="899592" y="2376518"/>
          <a:ext cx="6768752" cy="3356739"/>
        </p:xfrm>
        <a:graphic>
          <a:graphicData uri="http://schemas.openxmlformats.org/drawingml/2006/table">
            <a:tbl>
              <a:tblPr firstRow="1" firstCol="1" bandRow="1">
                <a:tableStyleId>{5C22544A-7EE6-4342-B048-85BDC9FD1C3A}</a:tableStyleId>
              </a:tblPr>
              <a:tblGrid>
                <a:gridCol w="587094">
                  <a:extLst>
                    <a:ext uri="{9D8B030D-6E8A-4147-A177-3AD203B41FA5}">
                      <a16:colId xmlns:a16="http://schemas.microsoft.com/office/drawing/2014/main" val="4138334227"/>
                    </a:ext>
                  </a:extLst>
                </a:gridCol>
                <a:gridCol w="925074">
                  <a:extLst>
                    <a:ext uri="{9D8B030D-6E8A-4147-A177-3AD203B41FA5}">
                      <a16:colId xmlns:a16="http://schemas.microsoft.com/office/drawing/2014/main" val="2848471191"/>
                    </a:ext>
                  </a:extLst>
                </a:gridCol>
                <a:gridCol w="1008112">
                  <a:extLst>
                    <a:ext uri="{9D8B030D-6E8A-4147-A177-3AD203B41FA5}">
                      <a16:colId xmlns:a16="http://schemas.microsoft.com/office/drawing/2014/main" val="2766434455"/>
                    </a:ext>
                  </a:extLst>
                </a:gridCol>
                <a:gridCol w="822394">
                  <a:extLst>
                    <a:ext uri="{9D8B030D-6E8A-4147-A177-3AD203B41FA5}">
                      <a16:colId xmlns:a16="http://schemas.microsoft.com/office/drawing/2014/main" val="2549980506"/>
                    </a:ext>
                  </a:extLst>
                </a:gridCol>
                <a:gridCol w="1081790">
                  <a:extLst>
                    <a:ext uri="{9D8B030D-6E8A-4147-A177-3AD203B41FA5}">
                      <a16:colId xmlns:a16="http://schemas.microsoft.com/office/drawing/2014/main" val="3068414444"/>
                    </a:ext>
                  </a:extLst>
                </a:gridCol>
                <a:gridCol w="1238785">
                  <a:extLst>
                    <a:ext uri="{9D8B030D-6E8A-4147-A177-3AD203B41FA5}">
                      <a16:colId xmlns:a16="http://schemas.microsoft.com/office/drawing/2014/main" val="1938851822"/>
                    </a:ext>
                  </a:extLst>
                </a:gridCol>
                <a:gridCol w="1105503">
                  <a:extLst>
                    <a:ext uri="{9D8B030D-6E8A-4147-A177-3AD203B41FA5}">
                      <a16:colId xmlns:a16="http://schemas.microsoft.com/office/drawing/2014/main" val="1085765317"/>
                    </a:ext>
                  </a:extLst>
                </a:gridCol>
              </a:tblGrid>
              <a:tr h="827413">
                <a:tc>
                  <a:txBody>
                    <a:bodyPr/>
                    <a:lstStyle/>
                    <a:p>
                      <a:pPr algn="ctr">
                        <a:lnSpc>
                          <a:spcPct val="150000"/>
                        </a:lnSpc>
                      </a:pPr>
                      <a:r>
                        <a:rPr lang="en-US" sz="1800">
                          <a:effectLst/>
                        </a:rPr>
                        <a:t>Sr. No. </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800">
                          <a:effectLst/>
                        </a:rPr>
                        <a:t>Field Name</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800">
                          <a:effectLst/>
                        </a:rPr>
                        <a:t>Data Type</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800">
                          <a:effectLst/>
                        </a:rPr>
                        <a:t>Size</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800">
                          <a:effectLst/>
                        </a:rPr>
                        <a:t>Constraint</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800">
                          <a:effectLst/>
                        </a:rPr>
                        <a:t>Description</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800" dirty="0">
                          <a:effectLst/>
                        </a:rPr>
                        <a:t>Example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05024612"/>
                  </a:ext>
                </a:extLst>
              </a:tr>
              <a:tr h="1264663">
                <a:tc>
                  <a:txBody>
                    <a:bodyPr/>
                    <a:lstStyle/>
                    <a:p>
                      <a:pPr>
                        <a:lnSpc>
                          <a:spcPct val="150000"/>
                        </a:lnSpc>
                      </a:pPr>
                      <a:r>
                        <a:rPr lang="en-US" sz="1800">
                          <a:effectLst/>
                        </a:rPr>
                        <a:t>1.</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a:effectLst/>
                        </a:rPr>
                        <a:t>Username</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a:effectLst/>
                        </a:rPr>
                        <a:t>varchar</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a:effectLst/>
                        </a:rPr>
                        <a:t>20</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a:effectLst/>
                        </a:rPr>
                        <a:t>Primary Key</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dirty="0">
                          <a:effectLst/>
                        </a:rPr>
                        <a:t>Unique id of Username</a:t>
                      </a:r>
                      <a:endParaRPr lang="en-IN"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dirty="0">
                          <a:effectLst/>
                        </a:rPr>
                        <a:t>admin</a:t>
                      </a:r>
                      <a:endParaRPr lang="en-IN"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021408844"/>
                  </a:ext>
                </a:extLst>
              </a:tr>
              <a:tr h="1264663">
                <a:tc>
                  <a:txBody>
                    <a:bodyPr/>
                    <a:lstStyle/>
                    <a:p>
                      <a:pPr>
                        <a:lnSpc>
                          <a:spcPct val="150000"/>
                        </a:lnSpc>
                      </a:pPr>
                      <a:r>
                        <a:rPr lang="en-US" sz="1800">
                          <a:effectLst/>
                        </a:rPr>
                        <a:t>2.</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a:effectLst/>
                        </a:rPr>
                        <a:t>Password</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a:effectLst/>
                        </a:rPr>
                        <a:t>varchar</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a:effectLst/>
                        </a:rPr>
                        <a:t>20</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a:effectLst/>
                        </a:rPr>
                        <a:t> </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a:effectLst/>
                        </a:rPr>
                        <a:t>Unique id of Password</a:t>
                      </a:r>
                      <a:endParaRPr lang="en-IN"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800" dirty="0">
                          <a:effectLst/>
                        </a:rPr>
                        <a:t>*****</a:t>
                      </a:r>
                      <a:endParaRPr lang="en-IN"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38702616"/>
                  </a:ext>
                </a:extLst>
              </a:tr>
            </a:tbl>
          </a:graphicData>
        </a:graphic>
      </p:graphicFrame>
    </p:spTree>
    <p:extLst>
      <p:ext uri="{BB962C8B-B14F-4D97-AF65-F5344CB8AC3E}">
        <p14:creationId xmlns:p14="http://schemas.microsoft.com/office/powerpoint/2010/main" val="4146071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51075" y="0"/>
            <a:ext cx="7467600" cy="692696"/>
          </a:xfrm>
        </p:spPr>
        <p:txBody>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1075" y="836712"/>
            <a:ext cx="7467600" cy="4873752"/>
          </a:xfrm>
        </p:spPr>
        <p:txBody>
          <a:bodyPr/>
          <a:lstStyle/>
          <a:p>
            <a:r>
              <a:rPr lang="en-US" dirty="0"/>
              <a:t>Registration Table</a:t>
            </a:r>
            <a:endParaRPr lang="en-IN" dirty="0"/>
          </a:p>
        </p:txBody>
      </p:sp>
      <p:graphicFrame>
        <p:nvGraphicFramePr>
          <p:cNvPr id="5" name="Table 4">
            <a:extLst>
              <a:ext uri="{FF2B5EF4-FFF2-40B4-BE49-F238E27FC236}">
                <a16:creationId xmlns:a16="http://schemas.microsoft.com/office/drawing/2014/main" id="{A779F6E2-DFCA-45B2-86F2-87EE933240FB}"/>
              </a:ext>
            </a:extLst>
          </p:cNvPr>
          <p:cNvGraphicFramePr>
            <a:graphicFrameLocks noGrp="1"/>
          </p:cNvGraphicFramePr>
          <p:nvPr>
            <p:extLst>
              <p:ext uri="{D42A27DB-BD31-4B8C-83A1-F6EECF244321}">
                <p14:modId xmlns:p14="http://schemas.microsoft.com/office/powerpoint/2010/main" val="67371683"/>
              </p:ext>
            </p:extLst>
          </p:nvPr>
        </p:nvGraphicFramePr>
        <p:xfrm>
          <a:off x="251519" y="1340768"/>
          <a:ext cx="8441404" cy="5400602"/>
        </p:xfrm>
        <a:graphic>
          <a:graphicData uri="http://schemas.openxmlformats.org/drawingml/2006/table">
            <a:tbl>
              <a:tblPr firstRow="1" firstCol="1" bandRow="1">
                <a:tableStyleId>{5C22544A-7EE6-4342-B048-85BDC9FD1C3A}</a:tableStyleId>
              </a:tblPr>
              <a:tblGrid>
                <a:gridCol w="692840">
                  <a:extLst>
                    <a:ext uri="{9D8B030D-6E8A-4147-A177-3AD203B41FA5}">
                      <a16:colId xmlns:a16="http://schemas.microsoft.com/office/drawing/2014/main" val="562590247"/>
                    </a:ext>
                  </a:extLst>
                </a:gridCol>
                <a:gridCol w="1413766">
                  <a:extLst>
                    <a:ext uri="{9D8B030D-6E8A-4147-A177-3AD203B41FA5}">
                      <a16:colId xmlns:a16="http://schemas.microsoft.com/office/drawing/2014/main" val="3556419969"/>
                    </a:ext>
                  </a:extLst>
                </a:gridCol>
                <a:gridCol w="1170337">
                  <a:extLst>
                    <a:ext uri="{9D8B030D-6E8A-4147-A177-3AD203B41FA5}">
                      <a16:colId xmlns:a16="http://schemas.microsoft.com/office/drawing/2014/main" val="1283276186"/>
                    </a:ext>
                  </a:extLst>
                </a:gridCol>
                <a:gridCol w="738716">
                  <a:extLst>
                    <a:ext uri="{9D8B030D-6E8A-4147-A177-3AD203B41FA5}">
                      <a16:colId xmlns:a16="http://schemas.microsoft.com/office/drawing/2014/main" val="945698492"/>
                    </a:ext>
                  </a:extLst>
                </a:gridCol>
                <a:gridCol w="1406276">
                  <a:extLst>
                    <a:ext uri="{9D8B030D-6E8A-4147-A177-3AD203B41FA5}">
                      <a16:colId xmlns:a16="http://schemas.microsoft.com/office/drawing/2014/main" val="3606367672"/>
                    </a:ext>
                  </a:extLst>
                </a:gridCol>
                <a:gridCol w="1498967">
                  <a:extLst>
                    <a:ext uri="{9D8B030D-6E8A-4147-A177-3AD203B41FA5}">
                      <a16:colId xmlns:a16="http://schemas.microsoft.com/office/drawing/2014/main" val="2170497393"/>
                    </a:ext>
                  </a:extLst>
                </a:gridCol>
                <a:gridCol w="1520502">
                  <a:extLst>
                    <a:ext uri="{9D8B030D-6E8A-4147-A177-3AD203B41FA5}">
                      <a16:colId xmlns:a16="http://schemas.microsoft.com/office/drawing/2014/main" val="1030743522"/>
                    </a:ext>
                  </a:extLst>
                </a:gridCol>
              </a:tblGrid>
              <a:tr h="708934">
                <a:tc>
                  <a:txBody>
                    <a:bodyPr/>
                    <a:lstStyle/>
                    <a:p>
                      <a:pPr>
                        <a:lnSpc>
                          <a:spcPct val="150000"/>
                        </a:lnSpc>
                      </a:pPr>
                      <a:r>
                        <a:rPr lang="en-US" sz="1600">
                          <a:effectLst/>
                        </a:rPr>
                        <a:t>Sr. No.</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Field Name</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Data Type</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dirty="0">
                          <a:effectLst/>
                        </a:rPr>
                        <a:t>Size</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Constraint</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Description</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dirty="0">
                          <a:effectLst/>
                        </a:rPr>
                        <a:t>Example</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10613109"/>
                  </a:ext>
                </a:extLst>
              </a:tr>
              <a:tr h="708804">
                <a:tc>
                  <a:txBody>
                    <a:bodyPr/>
                    <a:lstStyle/>
                    <a:p>
                      <a:pPr>
                        <a:lnSpc>
                          <a:spcPct val="150000"/>
                        </a:lnSpc>
                      </a:pPr>
                      <a:r>
                        <a:rPr lang="en-US" sz="1600">
                          <a:effectLst/>
                        </a:rPr>
                        <a:t>01</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Name</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Varchar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30</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Name of the User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dirty="0">
                          <a:effectLst/>
                        </a:rPr>
                        <a:t>Aman Singh</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34148829"/>
                  </a:ext>
                </a:extLst>
              </a:tr>
              <a:tr h="708804">
                <a:tc>
                  <a:txBody>
                    <a:bodyPr/>
                    <a:lstStyle/>
                    <a:p>
                      <a:pPr>
                        <a:lnSpc>
                          <a:spcPct val="150000"/>
                        </a:lnSpc>
                      </a:pPr>
                      <a:r>
                        <a:rPr lang="en-US" sz="1600">
                          <a:effectLst/>
                        </a:rPr>
                        <a:t>02</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Username</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Varchar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20</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Primary Key</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Unique Username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dirty="0">
                          <a:effectLst/>
                        </a:rPr>
                        <a:t>Amakrs21</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91587668"/>
                  </a:ext>
                </a:extLst>
              </a:tr>
              <a:tr h="708804">
                <a:tc>
                  <a:txBody>
                    <a:bodyPr/>
                    <a:lstStyle/>
                    <a:p>
                      <a:pPr>
                        <a:lnSpc>
                          <a:spcPct val="150000"/>
                        </a:lnSpc>
                      </a:pPr>
                      <a:r>
                        <a:rPr lang="en-US" sz="1600">
                          <a:effectLst/>
                        </a:rPr>
                        <a:t>03</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dirty="0">
                          <a:effectLst/>
                        </a:rPr>
                        <a:t>Password</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Varchar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20</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Valid password</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dirty="0">
                          <a:effectLst/>
                        </a:rPr>
                        <a:t>********</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04688917"/>
                  </a:ext>
                </a:extLst>
              </a:tr>
              <a:tr h="928226">
                <a:tc>
                  <a:txBody>
                    <a:bodyPr/>
                    <a:lstStyle/>
                    <a:p>
                      <a:pPr>
                        <a:lnSpc>
                          <a:spcPct val="150000"/>
                        </a:lnSpc>
                      </a:pPr>
                      <a:r>
                        <a:rPr lang="en-US" sz="1600">
                          <a:effectLst/>
                        </a:rPr>
                        <a:t>04</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Conf_passw</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Varchar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20</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Valid confirm password</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dirty="0">
                          <a:effectLst/>
                        </a:rPr>
                        <a:t>Aman1234$@</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0355013"/>
                  </a:ext>
                </a:extLst>
              </a:tr>
              <a:tr h="928226">
                <a:tc>
                  <a:txBody>
                    <a:bodyPr/>
                    <a:lstStyle/>
                    <a:p>
                      <a:pPr>
                        <a:lnSpc>
                          <a:spcPct val="150000"/>
                        </a:lnSpc>
                      </a:pPr>
                      <a:r>
                        <a:rPr lang="en-US" sz="1600">
                          <a:effectLst/>
                        </a:rPr>
                        <a:t>05</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Mob_no</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Integer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12</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User Mobile Number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dirty="0">
                          <a:effectLst/>
                        </a:rPr>
                        <a:t>9876543210</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97563707"/>
                  </a:ext>
                </a:extLst>
              </a:tr>
              <a:tr h="708804">
                <a:tc>
                  <a:txBody>
                    <a:bodyPr/>
                    <a:lstStyle/>
                    <a:p>
                      <a:pPr>
                        <a:lnSpc>
                          <a:spcPct val="150000"/>
                        </a:lnSpc>
                      </a:pPr>
                      <a:r>
                        <a:rPr lang="en-US" sz="1600">
                          <a:effectLst/>
                        </a:rPr>
                        <a:t>06</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Email_ID</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Varchar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a:effectLst/>
                        </a:rPr>
                        <a:t>25</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50000"/>
                        </a:lnSpc>
                      </a:pPr>
                      <a:r>
                        <a:rPr lang="en-US" sz="1600">
                          <a:effectLst/>
                        </a:rPr>
                        <a:t>User Email ID</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pPr>
                      <a:r>
                        <a:rPr lang="en-US" sz="1600" dirty="0">
                          <a:effectLst/>
                        </a:rPr>
                        <a:t>abc@mail.com</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76799271"/>
                  </a:ext>
                </a:extLst>
              </a:tr>
            </a:tbl>
          </a:graphicData>
        </a:graphic>
      </p:graphicFrame>
    </p:spTree>
    <p:extLst>
      <p:ext uri="{BB962C8B-B14F-4D97-AF65-F5344CB8AC3E}">
        <p14:creationId xmlns:p14="http://schemas.microsoft.com/office/powerpoint/2010/main" val="257959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30932" y="126329"/>
            <a:ext cx="7467600" cy="648071"/>
          </a:xfrm>
        </p:spPr>
        <p:txBody>
          <a:bodyPr/>
          <a:lstStyle/>
          <a:p>
            <a:r>
              <a:rPr lang="en-US" dirty="0"/>
              <a:t>Data Dictionary </a:t>
            </a:r>
            <a:endParaRPr lang="en-IN" dirty="0"/>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13121" y="992124"/>
            <a:ext cx="7467600" cy="4873752"/>
          </a:xfrm>
        </p:spPr>
        <p:txBody>
          <a:bodyPr/>
          <a:lstStyle/>
          <a:p>
            <a:r>
              <a:rPr lang="en-US" dirty="0"/>
              <a:t>Complaint Table</a:t>
            </a:r>
            <a:endParaRPr lang="en-IN" dirty="0"/>
          </a:p>
        </p:txBody>
      </p:sp>
      <p:graphicFrame>
        <p:nvGraphicFramePr>
          <p:cNvPr id="5" name="Table 4">
            <a:extLst>
              <a:ext uri="{FF2B5EF4-FFF2-40B4-BE49-F238E27FC236}">
                <a16:creationId xmlns:a16="http://schemas.microsoft.com/office/drawing/2014/main" id="{CD968DD1-A2B5-4AA7-BC1B-AEFAF87D863A}"/>
              </a:ext>
            </a:extLst>
          </p:cNvPr>
          <p:cNvGraphicFramePr>
            <a:graphicFrameLocks noGrp="1"/>
          </p:cNvGraphicFramePr>
          <p:nvPr>
            <p:extLst>
              <p:ext uri="{D42A27DB-BD31-4B8C-83A1-F6EECF244321}">
                <p14:modId xmlns:p14="http://schemas.microsoft.com/office/powerpoint/2010/main" val="375673220"/>
              </p:ext>
            </p:extLst>
          </p:nvPr>
        </p:nvGraphicFramePr>
        <p:xfrm>
          <a:off x="323528" y="1628800"/>
          <a:ext cx="8229600" cy="5033560"/>
        </p:xfrm>
        <a:graphic>
          <a:graphicData uri="http://schemas.openxmlformats.org/drawingml/2006/table">
            <a:tbl>
              <a:tblPr firstRow="1" firstCol="1" bandRow="1">
                <a:tableStyleId>{5C22544A-7EE6-4342-B048-85BDC9FD1C3A}</a:tableStyleId>
              </a:tblPr>
              <a:tblGrid>
                <a:gridCol w="633254">
                  <a:extLst>
                    <a:ext uri="{9D8B030D-6E8A-4147-A177-3AD203B41FA5}">
                      <a16:colId xmlns:a16="http://schemas.microsoft.com/office/drawing/2014/main" val="3528324441"/>
                    </a:ext>
                  </a:extLst>
                </a:gridCol>
                <a:gridCol w="1598994">
                  <a:extLst>
                    <a:ext uri="{9D8B030D-6E8A-4147-A177-3AD203B41FA5}">
                      <a16:colId xmlns:a16="http://schemas.microsoft.com/office/drawing/2014/main" val="239865705"/>
                    </a:ext>
                  </a:extLst>
                </a:gridCol>
                <a:gridCol w="936104">
                  <a:extLst>
                    <a:ext uri="{9D8B030D-6E8A-4147-A177-3AD203B41FA5}">
                      <a16:colId xmlns:a16="http://schemas.microsoft.com/office/drawing/2014/main" val="4280547916"/>
                    </a:ext>
                  </a:extLst>
                </a:gridCol>
                <a:gridCol w="576064">
                  <a:extLst>
                    <a:ext uri="{9D8B030D-6E8A-4147-A177-3AD203B41FA5}">
                      <a16:colId xmlns:a16="http://schemas.microsoft.com/office/drawing/2014/main" val="2529603667"/>
                    </a:ext>
                  </a:extLst>
                </a:gridCol>
                <a:gridCol w="1446648">
                  <a:extLst>
                    <a:ext uri="{9D8B030D-6E8A-4147-A177-3AD203B41FA5}">
                      <a16:colId xmlns:a16="http://schemas.microsoft.com/office/drawing/2014/main" val="4215004663"/>
                    </a:ext>
                  </a:extLst>
                </a:gridCol>
                <a:gridCol w="1658602">
                  <a:extLst>
                    <a:ext uri="{9D8B030D-6E8A-4147-A177-3AD203B41FA5}">
                      <a16:colId xmlns:a16="http://schemas.microsoft.com/office/drawing/2014/main" val="937556968"/>
                    </a:ext>
                  </a:extLst>
                </a:gridCol>
                <a:gridCol w="1379934">
                  <a:extLst>
                    <a:ext uri="{9D8B030D-6E8A-4147-A177-3AD203B41FA5}">
                      <a16:colId xmlns:a16="http://schemas.microsoft.com/office/drawing/2014/main" val="1176204634"/>
                    </a:ext>
                  </a:extLst>
                </a:gridCol>
              </a:tblGrid>
              <a:tr h="627229">
                <a:tc>
                  <a:txBody>
                    <a:bodyPr/>
                    <a:lstStyle/>
                    <a:p>
                      <a:pPr algn="ctr">
                        <a:lnSpc>
                          <a:spcPct val="150000"/>
                        </a:lnSpc>
                      </a:pPr>
                      <a:r>
                        <a:rPr lang="en-US" sz="1600">
                          <a:effectLst/>
                        </a:rPr>
                        <a:t>Sr. No.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gn="ctr">
                        <a:lnSpc>
                          <a:spcPct val="150000"/>
                        </a:lnSpc>
                      </a:pPr>
                      <a:r>
                        <a:rPr lang="en-US" sz="1600">
                          <a:effectLst/>
                        </a:rPr>
                        <a:t>Field Name</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gn="ctr">
                        <a:lnSpc>
                          <a:spcPct val="150000"/>
                        </a:lnSpc>
                      </a:pPr>
                      <a:r>
                        <a:rPr lang="en-US" sz="1600" dirty="0">
                          <a:effectLst/>
                        </a:rPr>
                        <a:t>Data Type</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gn="ctr">
                        <a:lnSpc>
                          <a:spcPct val="150000"/>
                        </a:lnSpc>
                      </a:pPr>
                      <a:r>
                        <a:rPr lang="en-US" sz="1600">
                          <a:effectLst/>
                        </a:rPr>
                        <a:t>Size</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gn="ctr">
                        <a:lnSpc>
                          <a:spcPct val="150000"/>
                        </a:lnSpc>
                      </a:pPr>
                      <a:r>
                        <a:rPr lang="en-US" sz="1600">
                          <a:effectLst/>
                        </a:rPr>
                        <a:t>Constraint</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gn="ctr">
                        <a:lnSpc>
                          <a:spcPct val="150000"/>
                        </a:lnSpc>
                      </a:pPr>
                      <a:r>
                        <a:rPr lang="en-US" sz="1600">
                          <a:effectLst/>
                        </a:rPr>
                        <a:t>Description</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gn="ctr">
                        <a:lnSpc>
                          <a:spcPct val="150000"/>
                        </a:lnSpc>
                      </a:pPr>
                      <a:r>
                        <a:rPr lang="en-US" sz="1600">
                          <a:effectLst/>
                        </a:rPr>
                        <a:t>Example</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extLst>
                  <a:ext uri="{0D108BD9-81ED-4DB2-BD59-A6C34878D82A}">
                    <a16:rowId xmlns:a16="http://schemas.microsoft.com/office/drawing/2014/main" val="3531031010"/>
                  </a:ext>
                </a:extLst>
              </a:tr>
              <a:tr h="627229">
                <a:tc>
                  <a:txBody>
                    <a:bodyPr/>
                    <a:lstStyle/>
                    <a:p>
                      <a:pPr>
                        <a:lnSpc>
                          <a:spcPct val="150000"/>
                        </a:lnSpc>
                      </a:pPr>
                      <a:r>
                        <a:rPr lang="en-US" sz="1600">
                          <a:effectLst/>
                        </a:rPr>
                        <a:t>1.</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Complain ID</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int</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10</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Primary Key</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Unique id of every complain</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0001</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extLst>
                  <a:ext uri="{0D108BD9-81ED-4DB2-BD59-A6C34878D82A}">
                    <a16:rowId xmlns:a16="http://schemas.microsoft.com/office/drawing/2014/main" val="946199700"/>
                  </a:ext>
                </a:extLst>
              </a:tr>
              <a:tr h="627229">
                <a:tc>
                  <a:txBody>
                    <a:bodyPr/>
                    <a:lstStyle/>
                    <a:p>
                      <a:pPr>
                        <a:lnSpc>
                          <a:spcPct val="150000"/>
                        </a:lnSpc>
                      </a:pPr>
                      <a:r>
                        <a:rPr lang="en-US" sz="1600">
                          <a:effectLst/>
                        </a:rPr>
                        <a:t>2.</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Category</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varchar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20</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dirty="0">
                          <a:effectLst/>
                        </a:rPr>
                        <a:t> </a:t>
                      </a:r>
                      <a:r>
                        <a:rPr lang="en-US" sz="1600">
                          <a:effectLst/>
                        </a:rPr>
                        <a:t>Foreign Key</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Category of the Complain</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Cybercrime</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extLst>
                  <a:ext uri="{0D108BD9-81ED-4DB2-BD59-A6C34878D82A}">
                    <a16:rowId xmlns:a16="http://schemas.microsoft.com/office/drawing/2014/main" val="3422647234"/>
                  </a:ext>
                </a:extLst>
              </a:tr>
              <a:tr h="844018">
                <a:tc>
                  <a:txBody>
                    <a:bodyPr/>
                    <a:lstStyle/>
                    <a:p>
                      <a:pPr>
                        <a:lnSpc>
                          <a:spcPct val="150000"/>
                        </a:lnSpc>
                      </a:pPr>
                      <a:r>
                        <a:rPr lang="en-US" sz="1600">
                          <a:effectLst/>
                        </a:rPr>
                        <a:t>3.</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dirty="0">
                          <a:effectLst/>
                        </a:rPr>
                        <a:t>Sub-Category</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varchar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20</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Sub-category of the Complain</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Online Scams</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extLst>
                  <a:ext uri="{0D108BD9-81ED-4DB2-BD59-A6C34878D82A}">
                    <a16:rowId xmlns:a16="http://schemas.microsoft.com/office/drawing/2014/main" val="787895646"/>
                  </a:ext>
                </a:extLst>
              </a:tr>
              <a:tr h="410442">
                <a:tc>
                  <a:txBody>
                    <a:bodyPr/>
                    <a:lstStyle/>
                    <a:p>
                      <a:pPr>
                        <a:lnSpc>
                          <a:spcPct val="150000"/>
                        </a:lnSpc>
                      </a:pPr>
                      <a:r>
                        <a:rPr lang="en-US" sz="1600">
                          <a:effectLst/>
                        </a:rPr>
                        <a:t>4.</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Complaint Type</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varchar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100</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Type of Complain</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Money Fraud</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extLst>
                  <a:ext uri="{0D108BD9-81ED-4DB2-BD59-A6C34878D82A}">
                    <a16:rowId xmlns:a16="http://schemas.microsoft.com/office/drawing/2014/main" val="643627659"/>
                  </a:ext>
                </a:extLst>
              </a:tr>
              <a:tr h="1060805">
                <a:tc>
                  <a:txBody>
                    <a:bodyPr/>
                    <a:lstStyle/>
                    <a:p>
                      <a:pPr>
                        <a:lnSpc>
                          <a:spcPct val="150000"/>
                        </a:lnSpc>
                      </a:pPr>
                      <a:r>
                        <a:rPr lang="en-US" sz="1600">
                          <a:effectLst/>
                        </a:rPr>
                        <a:t>5.</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Description</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varchar</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500</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a:effectLst/>
                        </a:rPr>
                        <a:t> </a:t>
                      </a:r>
                      <a:endParaRPr lang="en-IN" sz="160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dirty="0">
                          <a:effectLst/>
                        </a:rPr>
                        <a:t>Description of the Complaint in Details.</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tc>
                  <a:txBody>
                    <a:bodyPr/>
                    <a:lstStyle/>
                    <a:p>
                      <a:pPr>
                        <a:lnSpc>
                          <a:spcPct val="150000"/>
                        </a:lnSpc>
                      </a:pPr>
                      <a:r>
                        <a:rPr lang="en-US" sz="1600" dirty="0">
                          <a:effectLst/>
                        </a:rPr>
                        <a:t>I have been cheated in Online Scam.</a:t>
                      </a:r>
                      <a:endParaRPr lang="en-IN" sz="1600" dirty="0">
                        <a:effectLst/>
                        <a:latin typeface="Calibri" panose="020F0502020204030204" pitchFamily="34" charset="0"/>
                        <a:ea typeface="Calibri" panose="020F0502020204030204" pitchFamily="34" charset="0"/>
                        <a:cs typeface="Arial" panose="020B0604020202020204" pitchFamily="34" charset="0"/>
                      </a:endParaRPr>
                    </a:p>
                  </a:txBody>
                  <a:tcPr marL="62935" marR="62935" marT="0" marB="0"/>
                </a:tc>
                <a:extLst>
                  <a:ext uri="{0D108BD9-81ED-4DB2-BD59-A6C34878D82A}">
                    <a16:rowId xmlns:a16="http://schemas.microsoft.com/office/drawing/2014/main" val="913396678"/>
                  </a:ext>
                </a:extLst>
              </a:tr>
            </a:tbl>
          </a:graphicData>
        </a:graphic>
      </p:graphicFrame>
    </p:spTree>
    <p:extLst>
      <p:ext uri="{BB962C8B-B14F-4D97-AF65-F5344CB8AC3E}">
        <p14:creationId xmlns:p14="http://schemas.microsoft.com/office/powerpoint/2010/main" val="2733984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Screenshots of Development Phase 1 ( Designing of your Project) </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r>
              <a:rPr lang="en-US" dirty="0"/>
              <a:t>Main Homepage Design</a:t>
            </a:r>
          </a:p>
          <a:p>
            <a:endParaRPr lang="en-IN" dirty="0"/>
          </a:p>
        </p:txBody>
      </p:sp>
      <p:pic>
        <p:nvPicPr>
          <p:cNvPr id="6" name="Picture 5">
            <a:extLst>
              <a:ext uri="{FF2B5EF4-FFF2-40B4-BE49-F238E27FC236}">
                <a16:creationId xmlns:a16="http://schemas.microsoft.com/office/drawing/2014/main" id="{FFCA0ABF-B0F7-42E5-96E3-D76BE419C3FC}"/>
              </a:ext>
            </a:extLst>
          </p:cNvPr>
          <p:cNvPicPr/>
          <p:nvPr/>
        </p:nvPicPr>
        <p:blipFill>
          <a:blip r:embed="rId2"/>
          <a:stretch>
            <a:fillRect/>
          </a:stretch>
        </p:blipFill>
        <p:spPr>
          <a:xfrm>
            <a:off x="755576" y="2132856"/>
            <a:ext cx="7776864" cy="4248472"/>
          </a:xfrm>
          <a:prstGeom prst="rect">
            <a:avLst/>
          </a:prstGeom>
        </p:spPr>
      </p:pic>
    </p:spTree>
    <p:extLst>
      <p:ext uri="{BB962C8B-B14F-4D97-AF65-F5344CB8AC3E}">
        <p14:creationId xmlns:p14="http://schemas.microsoft.com/office/powerpoint/2010/main" val="1957855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Screenshots of Development Phase 1 ( Designing of your Project) </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r>
              <a:rPr lang="en-US" dirty="0"/>
              <a:t>Code for Main Homepage Design</a:t>
            </a:r>
            <a:endParaRPr lang="en-IN" dirty="0"/>
          </a:p>
        </p:txBody>
      </p:sp>
      <p:pic>
        <p:nvPicPr>
          <p:cNvPr id="6" name="Picture 5">
            <a:extLst>
              <a:ext uri="{FF2B5EF4-FFF2-40B4-BE49-F238E27FC236}">
                <a16:creationId xmlns:a16="http://schemas.microsoft.com/office/drawing/2014/main" id="{4460686B-4B16-4F6B-8C2B-F7586B0EBDF1}"/>
              </a:ext>
            </a:extLst>
          </p:cNvPr>
          <p:cNvPicPr/>
          <p:nvPr/>
        </p:nvPicPr>
        <p:blipFill>
          <a:blip r:embed="rId2"/>
          <a:stretch>
            <a:fillRect/>
          </a:stretch>
        </p:blipFill>
        <p:spPr>
          <a:xfrm>
            <a:off x="539552" y="2204864"/>
            <a:ext cx="7920880" cy="4378498"/>
          </a:xfrm>
          <a:prstGeom prst="rect">
            <a:avLst/>
          </a:prstGeom>
        </p:spPr>
      </p:pic>
    </p:spTree>
    <p:extLst>
      <p:ext uri="{BB962C8B-B14F-4D97-AF65-F5344CB8AC3E}">
        <p14:creationId xmlns:p14="http://schemas.microsoft.com/office/powerpoint/2010/main" val="3905265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Screenshots of Development Phase 1 ( Designing of your Project) </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r>
              <a:rPr lang="en-US" dirty="0"/>
              <a:t>Login Design</a:t>
            </a:r>
            <a:endParaRPr lang="en-IN" dirty="0"/>
          </a:p>
        </p:txBody>
      </p:sp>
      <p:pic>
        <p:nvPicPr>
          <p:cNvPr id="5" name="Picture 4">
            <a:extLst>
              <a:ext uri="{FF2B5EF4-FFF2-40B4-BE49-F238E27FC236}">
                <a16:creationId xmlns:a16="http://schemas.microsoft.com/office/drawing/2014/main" id="{422D6D4C-7866-464D-ADD6-B1DE010ABF59}"/>
              </a:ext>
            </a:extLst>
          </p:cNvPr>
          <p:cNvPicPr/>
          <p:nvPr/>
        </p:nvPicPr>
        <p:blipFill>
          <a:blip r:embed="rId2"/>
          <a:stretch>
            <a:fillRect/>
          </a:stretch>
        </p:blipFill>
        <p:spPr>
          <a:xfrm>
            <a:off x="509954" y="2132856"/>
            <a:ext cx="8310518" cy="4608512"/>
          </a:xfrm>
          <a:prstGeom prst="rect">
            <a:avLst/>
          </a:prstGeom>
        </p:spPr>
      </p:pic>
    </p:spTree>
    <p:extLst>
      <p:ext uri="{BB962C8B-B14F-4D97-AF65-F5344CB8AC3E}">
        <p14:creationId xmlns:p14="http://schemas.microsoft.com/office/powerpoint/2010/main" val="3436212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Screenshots of Development Phase 1 ( Designing of your Project) </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r>
              <a:rPr lang="en-US" dirty="0"/>
              <a:t>Code for Login Design</a:t>
            </a:r>
            <a:endParaRPr lang="en-IN" dirty="0"/>
          </a:p>
        </p:txBody>
      </p:sp>
      <p:pic>
        <p:nvPicPr>
          <p:cNvPr id="5" name="Picture 4">
            <a:extLst>
              <a:ext uri="{FF2B5EF4-FFF2-40B4-BE49-F238E27FC236}">
                <a16:creationId xmlns:a16="http://schemas.microsoft.com/office/drawing/2014/main" id="{C4380589-78C2-4223-895D-83E8B5344D8A}"/>
              </a:ext>
            </a:extLst>
          </p:cNvPr>
          <p:cNvPicPr/>
          <p:nvPr/>
        </p:nvPicPr>
        <p:blipFill>
          <a:blip r:embed="rId2"/>
          <a:stretch>
            <a:fillRect/>
          </a:stretch>
        </p:blipFill>
        <p:spPr>
          <a:xfrm>
            <a:off x="539552" y="2132856"/>
            <a:ext cx="7992888" cy="4523658"/>
          </a:xfrm>
          <a:prstGeom prst="rect">
            <a:avLst/>
          </a:prstGeom>
        </p:spPr>
      </p:pic>
    </p:spTree>
    <p:extLst>
      <p:ext uri="{BB962C8B-B14F-4D97-AF65-F5344CB8AC3E}">
        <p14:creationId xmlns:p14="http://schemas.microsoft.com/office/powerpoint/2010/main" val="3639295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Screenshots of Development Phase 2 ( Features Implementation)</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r>
              <a:rPr lang="en-GB" dirty="0"/>
              <a:t>User Dashboard</a:t>
            </a:r>
            <a:endParaRPr lang="en-IN" dirty="0"/>
          </a:p>
        </p:txBody>
      </p:sp>
      <p:pic>
        <p:nvPicPr>
          <p:cNvPr id="7" name="Picture 6">
            <a:extLst>
              <a:ext uri="{FF2B5EF4-FFF2-40B4-BE49-F238E27FC236}">
                <a16:creationId xmlns:a16="http://schemas.microsoft.com/office/drawing/2014/main" id="{322BBCAD-1AE3-4759-9EBB-B20F02B830C7}"/>
              </a:ext>
            </a:extLst>
          </p:cNvPr>
          <p:cNvPicPr>
            <a:picLocks noChangeAspect="1"/>
          </p:cNvPicPr>
          <p:nvPr/>
        </p:nvPicPr>
        <p:blipFill>
          <a:blip r:embed="rId2"/>
          <a:stretch>
            <a:fillRect/>
          </a:stretch>
        </p:blipFill>
        <p:spPr>
          <a:xfrm>
            <a:off x="199991" y="2174638"/>
            <a:ext cx="8507288" cy="4408724"/>
          </a:xfrm>
          <a:prstGeom prst="rect">
            <a:avLst/>
          </a:prstGeom>
        </p:spPr>
      </p:pic>
    </p:spTree>
    <p:extLst>
      <p:ext uri="{BB962C8B-B14F-4D97-AF65-F5344CB8AC3E}">
        <p14:creationId xmlns:p14="http://schemas.microsoft.com/office/powerpoint/2010/main" val="1307825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Screenshots of Development Phase 2 ( Features Implementation)</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r>
              <a:rPr lang="en-GB" dirty="0"/>
              <a:t>Admin Dashboard</a:t>
            </a:r>
            <a:endParaRPr lang="en-IN" dirty="0"/>
          </a:p>
        </p:txBody>
      </p:sp>
      <p:pic>
        <p:nvPicPr>
          <p:cNvPr id="5" name="Picture 4">
            <a:extLst>
              <a:ext uri="{FF2B5EF4-FFF2-40B4-BE49-F238E27FC236}">
                <a16:creationId xmlns:a16="http://schemas.microsoft.com/office/drawing/2014/main" id="{909577A6-0F9D-42E3-98F3-6A6D5E49F425}"/>
              </a:ext>
            </a:extLst>
          </p:cNvPr>
          <p:cNvPicPr>
            <a:picLocks noChangeAspect="1"/>
          </p:cNvPicPr>
          <p:nvPr/>
        </p:nvPicPr>
        <p:blipFill>
          <a:blip r:embed="rId2"/>
          <a:stretch>
            <a:fillRect/>
          </a:stretch>
        </p:blipFill>
        <p:spPr>
          <a:xfrm>
            <a:off x="359532" y="2236991"/>
            <a:ext cx="8424936" cy="4346371"/>
          </a:xfrm>
          <a:prstGeom prst="rect">
            <a:avLst/>
          </a:prstGeom>
        </p:spPr>
      </p:pic>
    </p:spTree>
    <p:extLst>
      <p:ext uri="{BB962C8B-B14F-4D97-AF65-F5344CB8AC3E}">
        <p14:creationId xmlns:p14="http://schemas.microsoft.com/office/powerpoint/2010/main" val="1422924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Screenshots of Development Phase 3 ( Features Implementation)</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r>
              <a:rPr lang="en-US" dirty="0"/>
              <a:t>Lodge Complaint</a:t>
            </a:r>
            <a:endParaRPr lang="en-IN" dirty="0"/>
          </a:p>
        </p:txBody>
      </p:sp>
      <p:pic>
        <p:nvPicPr>
          <p:cNvPr id="4" name="Picture 3">
            <a:extLst>
              <a:ext uri="{FF2B5EF4-FFF2-40B4-BE49-F238E27FC236}">
                <a16:creationId xmlns:a16="http://schemas.microsoft.com/office/drawing/2014/main" id="{A4EC183C-FB1E-4B7F-AB62-025044CD9656}"/>
              </a:ext>
            </a:extLst>
          </p:cNvPr>
          <p:cNvPicPr/>
          <p:nvPr/>
        </p:nvPicPr>
        <p:blipFill>
          <a:blip r:embed="rId2"/>
          <a:stretch>
            <a:fillRect/>
          </a:stretch>
        </p:blipFill>
        <p:spPr>
          <a:xfrm>
            <a:off x="611560" y="2204864"/>
            <a:ext cx="7992888" cy="4378498"/>
          </a:xfrm>
          <a:prstGeom prst="rect">
            <a:avLst/>
          </a:prstGeom>
        </p:spPr>
      </p:pic>
    </p:spTree>
    <p:extLst>
      <p:ext uri="{BB962C8B-B14F-4D97-AF65-F5344CB8AC3E}">
        <p14:creationId xmlns:p14="http://schemas.microsoft.com/office/powerpoint/2010/main" val="1051760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4" name="PlaceHolder 1"/>
          <p:cNvSpPr>
            <a:spLocks noGrp="1"/>
          </p:cNvSpPr>
          <p:nvPr>
            <p:ph type="title"/>
          </p:nvPr>
        </p:nvSpPr>
        <p:spPr bwMode="auto">
          <a:xfrm>
            <a:off x="457200" y="274680"/>
            <a:ext cx="7467120" cy="1142640"/>
          </a:xfrm>
          <a:prstGeom prst="rect">
            <a:avLst/>
          </a:prstGeom>
          <a:noFill/>
          <a:ln w="0">
            <a:noFill/>
          </a:ln>
        </p:spPr>
        <p:txBody>
          <a:bodyPr lIns="90000" tIns="45000" rIns="90000" bIns="45000" anchor="b">
            <a:noAutofit/>
          </a:bodyPr>
          <a:lstStyle/>
          <a:p>
            <a:pPr>
              <a:lnSpc>
                <a:spcPct val="100000"/>
              </a:lnSpc>
              <a:defRPr/>
            </a:pPr>
            <a:r>
              <a:rPr lang="en-US" sz="3000" b="0" strike="noStrike" cap="small" spc="-1">
                <a:solidFill>
                  <a:srgbClr val="575F6D"/>
                </a:solidFill>
                <a:latin typeface="Century Schoolbook"/>
              </a:rPr>
              <a:t>Abstract </a:t>
            </a:r>
            <a:endParaRPr lang="en-US" sz="3000" b="0" strike="noStrike" spc="-1">
              <a:solidFill>
                <a:srgbClr val="000000"/>
              </a:solidFill>
              <a:latin typeface="Century Schoolbook"/>
            </a:endParaRPr>
          </a:p>
        </p:txBody>
      </p:sp>
      <p:sp>
        <p:nvSpPr>
          <p:cNvPr id="115" name="PlaceHolder 2"/>
          <p:cNvSpPr>
            <a:spLocks noGrp="1"/>
          </p:cNvSpPr>
          <p:nvPr>
            <p:ph/>
          </p:nvPr>
        </p:nvSpPr>
        <p:spPr bwMode="auto">
          <a:xfrm>
            <a:off x="457200" y="1720939"/>
            <a:ext cx="7467120" cy="4873320"/>
          </a:xfrm>
          <a:prstGeom prst="rect">
            <a:avLst/>
          </a:prstGeom>
          <a:noFill/>
          <a:ln w="0">
            <a:noFill/>
          </a:ln>
        </p:spPr>
        <p:txBody>
          <a:bodyPr lIns="90000" tIns="45000" rIns="90000" bIns="45000" anchor="t">
            <a:noAutofit/>
          </a:bodyPr>
          <a:lstStyle/>
          <a:p>
            <a:pPr marL="432000" indent="-324000">
              <a:lnSpc>
                <a:spcPct val="100000"/>
              </a:lnSpc>
              <a:spcBef>
                <a:spcPts val="1415"/>
              </a:spcBef>
              <a:buClr>
                <a:srgbClr val="000000"/>
              </a:buClr>
              <a:buSzPct val="45000"/>
              <a:buFont typeface="Wingdings"/>
              <a:buChar char=""/>
              <a:defRPr/>
            </a:pPr>
            <a:r>
              <a:rPr lang="en-IN" sz="2000" b="0" i="0" u="none" strike="noStrike" cap="none" spc="0" dirty="0">
                <a:latin typeface="Times New Roman"/>
                <a:ea typeface="Times New Roman"/>
                <a:cs typeface="Times New Roman"/>
              </a:rPr>
              <a:t>This Online Complaint System is created for our betterment of Surroundings.</a:t>
            </a:r>
            <a:endParaRPr sz="2000" b="0" strike="noStrike" spc="0" dirty="0">
              <a:latin typeface="Arial"/>
            </a:endParaRPr>
          </a:p>
          <a:p>
            <a:pPr marL="432000" indent="-324000">
              <a:lnSpc>
                <a:spcPct val="100000"/>
              </a:lnSpc>
              <a:spcBef>
                <a:spcPts val="1415"/>
              </a:spcBef>
              <a:buClr>
                <a:srgbClr val="000000"/>
              </a:buClr>
              <a:buSzPct val="45000"/>
              <a:buFont typeface="Wingdings"/>
              <a:buChar char=""/>
              <a:defRPr/>
            </a:pPr>
            <a:r>
              <a:rPr lang="en-IN" sz="2000" b="0" i="0" u="none" strike="noStrike" cap="none" spc="0" dirty="0">
                <a:latin typeface="Times New Roman"/>
                <a:ea typeface="Times New Roman"/>
                <a:cs typeface="Times New Roman"/>
              </a:rPr>
              <a:t>By this System User’s can upload the Incident media files like Video’s, Photo’s and Audio’s of any bad </a:t>
            </a:r>
            <a:r>
              <a:rPr lang="en-IN" sz="2000" b="0" i="0" u="none" strike="noStrike" cap="none" spc="0" dirty="0" err="1">
                <a:latin typeface="Times New Roman"/>
                <a:ea typeface="Times New Roman"/>
                <a:cs typeface="Times New Roman"/>
              </a:rPr>
              <a:t>incedient’s</a:t>
            </a:r>
            <a:r>
              <a:rPr lang="en-IN" sz="2000" b="0" i="0" u="none" strike="noStrike" cap="none" spc="0" dirty="0">
                <a:latin typeface="Times New Roman"/>
                <a:ea typeface="Times New Roman"/>
                <a:cs typeface="Times New Roman"/>
              </a:rPr>
              <a:t> of robbery, murder, rape, Consumer Cheating’s etc.</a:t>
            </a:r>
            <a:endParaRPr sz="2000" b="0" strike="noStrike" spc="0" dirty="0">
              <a:latin typeface="Arial"/>
            </a:endParaRPr>
          </a:p>
          <a:p>
            <a:pPr marL="432000" indent="-324000">
              <a:lnSpc>
                <a:spcPct val="100000"/>
              </a:lnSpc>
              <a:spcBef>
                <a:spcPts val="1415"/>
              </a:spcBef>
              <a:buClr>
                <a:srgbClr val="000000"/>
              </a:buClr>
              <a:buSzPct val="45000"/>
              <a:buFont typeface="Wingdings"/>
              <a:buChar char=""/>
              <a:defRPr/>
            </a:pPr>
            <a:r>
              <a:rPr lang="en-IN" sz="2000" b="0" i="0" u="none" strike="noStrike" cap="none" spc="0" dirty="0">
                <a:latin typeface="Times New Roman"/>
                <a:ea typeface="Times New Roman"/>
                <a:cs typeface="Times New Roman"/>
              </a:rPr>
              <a:t>In this System user are always unknown from everyone, which helps user by maintaining it’s privacy.</a:t>
            </a:r>
          </a:p>
          <a:p>
            <a:pPr marL="432000" indent="-324000">
              <a:lnSpc>
                <a:spcPct val="100000"/>
              </a:lnSpc>
              <a:spcBef>
                <a:spcPts val="1415"/>
              </a:spcBef>
              <a:buClr>
                <a:srgbClr val="000000"/>
              </a:buClr>
              <a:buSzPct val="45000"/>
              <a:buFont typeface="Wingdings"/>
              <a:buChar char=""/>
              <a:defRPr/>
            </a:pPr>
            <a:r>
              <a:rPr lang="en-IN" sz="2000" b="0" i="0" u="none" strike="noStrike" cap="none" spc="0" dirty="0">
                <a:latin typeface="Times New Roman"/>
                <a:ea typeface="Times New Roman"/>
                <a:cs typeface="Times New Roman"/>
              </a:rPr>
              <a:t>This System will help Indian </a:t>
            </a:r>
            <a:r>
              <a:rPr lang="en-IN" sz="2000" b="0" i="0" u="none" strike="noStrike" cap="none" spc="0" dirty="0" err="1">
                <a:latin typeface="Times New Roman"/>
                <a:ea typeface="Times New Roman"/>
                <a:cs typeface="Times New Roman"/>
              </a:rPr>
              <a:t>Goverment</a:t>
            </a:r>
            <a:r>
              <a:rPr lang="en-IN" sz="2000" b="0" i="0" u="none" strike="noStrike" cap="none" spc="0" dirty="0">
                <a:latin typeface="Times New Roman"/>
                <a:ea typeface="Times New Roman"/>
                <a:cs typeface="Times New Roman"/>
              </a:rPr>
              <a:t> and Indian Citizen by giving Punishment to those People’s who are </a:t>
            </a:r>
            <a:r>
              <a:rPr lang="en-IN" sz="2000" b="0" i="0" u="none" strike="noStrike" cap="none" spc="0" dirty="0" err="1">
                <a:latin typeface="Times New Roman"/>
                <a:ea typeface="Times New Roman"/>
                <a:cs typeface="Times New Roman"/>
              </a:rPr>
              <a:t>acused</a:t>
            </a:r>
            <a:r>
              <a:rPr lang="en-IN" sz="2000" b="0" i="0" u="none" strike="noStrike" cap="none" spc="0" dirty="0">
                <a:latin typeface="Times New Roman"/>
                <a:ea typeface="Times New Roman"/>
                <a:cs typeface="Times New Roman"/>
              </a:rPr>
              <a:t> but without proof, and it’ll also help in reducing crime’s.</a:t>
            </a:r>
          </a:p>
          <a:p>
            <a:pPr marL="432000" indent="-324000">
              <a:lnSpc>
                <a:spcPct val="100000"/>
              </a:lnSpc>
              <a:spcBef>
                <a:spcPts val="1415"/>
              </a:spcBef>
              <a:buClr>
                <a:srgbClr val="000000"/>
              </a:buClr>
              <a:buSzPct val="45000"/>
              <a:buFont typeface="Wingdings"/>
              <a:buChar char=""/>
              <a:defRPr/>
            </a:pPr>
            <a:r>
              <a:rPr lang="en-IN" sz="2000" b="0" i="0" u="none" strike="noStrike" cap="none" spc="0" dirty="0">
                <a:latin typeface="Times New Roman"/>
                <a:ea typeface="Times New Roman"/>
                <a:cs typeface="Times New Roman"/>
              </a:rPr>
              <a:t>This System forward the user’s uploaded media to the Central </a:t>
            </a:r>
            <a:r>
              <a:rPr lang="en-IN" sz="2000" b="0" i="0" u="none" strike="noStrike" cap="none" spc="0" dirty="0" err="1">
                <a:latin typeface="Times New Roman"/>
                <a:ea typeface="Times New Roman"/>
                <a:cs typeface="Times New Roman"/>
              </a:rPr>
              <a:t>Governent</a:t>
            </a:r>
            <a:r>
              <a:rPr lang="en-IN" sz="2000" b="0" i="0" u="none" strike="noStrike" cap="none" spc="0" dirty="0">
                <a:latin typeface="Times New Roman"/>
                <a:ea typeface="Times New Roman"/>
                <a:cs typeface="Times New Roman"/>
              </a:rPr>
              <a:t>, Central Media  and State </a:t>
            </a:r>
            <a:r>
              <a:rPr lang="en-IN" sz="2000" b="0" i="0" u="none" strike="noStrike" cap="none" spc="0" dirty="0" err="1">
                <a:latin typeface="Times New Roman"/>
                <a:ea typeface="Times New Roman"/>
                <a:cs typeface="Times New Roman"/>
              </a:rPr>
              <a:t>Goverment</a:t>
            </a:r>
            <a:r>
              <a:rPr lang="en-IN" sz="2000" b="0" i="0" u="none" strike="noStrike" cap="none" spc="0" dirty="0">
                <a:latin typeface="Times New Roman"/>
                <a:ea typeface="Times New Roman"/>
                <a:cs typeface="Times New Roman"/>
              </a:rPr>
              <a:t>, State Media on the Mail ID of the </a:t>
            </a:r>
            <a:r>
              <a:rPr lang="en-IN" sz="2000" b="0" i="0" u="none" strike="noStrike" cap="none" spc="0" dirty="0" err="1">
                <a:latin typeface="Times New Roman"/>
                <a:ea typeface="Times New Roman"/>
                <a:cs typeface="Times New Roman"/>
              </a:rPr>
              <a:t>corrosponding</a:t>
            </a:r>
            <a:r>
              <a:rPr lang="en-IN" sz="2000" b="0" i="0" u="none" strike="noStrike" cap="none" spc="0" dirty="0">
                <a:latin typeface="Times New Roman"/>
                <a:ea typeface="Times New Roman"/>
                <a:cs typeface="Times New Roman"/>
              </a:rPr>
              <a:t> Sector.</a:t>
            </a:r>
            <a:endParaRPr sz="2000" b="0" strike="noStrike" spc="0" dirty="0">
              <a:latin typeface="Arial"/>
            </a:endParaRPr>
          </a:p>
        </p:txBody>
      </p:sp>
      <p:sp>
        <p:nvSpPr>
          <p:cNvPr id="116" name="Action Button: Home 3"/>
          <p:cNvSpPr/>
          <p:nvPr/>
        </p:nvSpPr>
        <p:spPr bwMode="auto">
          <a:xfrm>
            <a:off x="8104320" y="5733360"/>
            <a:ext cx="643680" cy="647640"/>
          </a:xfrm>
          <a:prstGeom prst="actionButtonHome">
            <a:avLst/>
          </a:prstGeom>
          <a:solidFill>
            <a:schemeClr val="accent1"/>
          </a:solidFill>
          <a:ln>
            <a:solidFill>
              <a:srgbClr val="FFD3C6"/>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advTm="6000">
        <p:newsflash/>
      </p:transition>
    </mc:Choice>
    <mc:Fallback xmlns:w="http://schemas.openxmlformats.org/wordprocessingml/2006/main" xmlns:m="http://schemas.openxmlformats.org/officeDocument/2006/math" xmlns="">
      <p:transition spd="slow" advClick="1" advTm="6000">
        <p:newsflash/>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Screenshots of Development Phase 3 ( Features Implementation)</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p:txBody>
          <a:bodyPr/>
          <a:lstStyle/>
          <a:p>
            <a:r>
              <a:rPr lang="en-US" dirty="0"/>
              <a:t>Manage Complaints</a:t>
            </a:r>
            <a:endParaRPr lang="en-IN" dirty="0"/>
          </a:p>
        </p:txBody>
      </p:sp>
      <p:pic>
        <p:nvPicPr>
          <p:cNvPr id="4" name="Picture 3">
            <a:extLst>
              <a:ext uri="{FF2B5EF4-FFF2-40B4-BE49-F238E27FC236}">
                <a16:creationId xmlns:a16="http://schemas.microsoft.com/office/drawing/2014/main" id="{26BA917D-B075-4884-B3F2-E06C6E1AD755}"/>
              </a:ext>
            </a:extLst>
          </p:cNvPr>
          <p:cNvPicPr/>
          <p:nvPr/>
        </p:nvPicPr>
        <p:blipFill>
          <a:blip r:embed="rId2"/>
          <a:stretch>
            <a:fillRect/>
          </a:stretch>
        </p:blipFill>
        <p:spPr>
          <a:xfrm>
            <a:off x="611560" y="2204864"/>
            <a:ext cx="7920880" cy="4378498"/>
          </a:xfrm>
          <a:prstGeom prst="rect">
            <a:avLst/>
          </a:prstGeom>
        </p:spPr>
      </p:pic>
    </p:spTree>
    <p:extLst>
      <p:ext uri="{BB962C8B-B14F-4D97-AF65-F5344CB8AC3E}">
        <p14:creationId xmlns:p14="http://schemas.microsoft.com/office/powerpoint/2010/main" val="389902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a:xfrm>
            <a:off x="467544" y="260648"/>
            <a:ext cx="7467600" cy="796950"/>
          </a:xfrm>
        </p:spPr>
        <p:txBody>
          <a:bodyPr/>
          <a:lstStyle/>
          <a:p>
            <a:r>
              <a:rPr lang="en-US" dirty="0"/>
              <a:t>Conclusion</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251520" y="1340768"/>
            <a:ext cx="8352928" cy="5141168"/>
          </a:xfrm>
        </p:spPr>
        <p:txBody>
          <a:bodyPr>
            <a:noAutofit/>
          </a:bodyPr>
          <a:lstStyle/>
          <a:p>
            <a:pPr marL="342900" lvl="0" indent="-342900" algn="just">
              <a:lnSpc>
                <a:spcPct val="150000"/>
              </a:lnSpc>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So, finally we built a working website in which user can easily register in it, and they can easily use all the features which is provided by the system.</a:t>
            </a:r>
          </a:p>
          <a:p>
            <a:pPr marL="342900" lvl="0" indent="-342900" algn="just">
              <a:lnSpc>
                <a:spcPct val="150000"/>
              </a:lnSpc>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This System is fully secured, because on each login user required password and their login activity is saved along with their IP address.</a:t>
            </a:r>
          </a:p>
          <a:p>
            <a:pPr marL="342900" lvl="0" indent="-342900" algn="just">
              <a:lnSpc>
                <a:spcPct val="150000"/>
              </a:lnSpc>
              <a:spcAft>
                <a:spcPts val="1000"/>
              </a:spcAft>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This system currently works manually using admin, for verify the Complaints of the User and send response on their complain.</a:t>
            </a:r>
          </a:p>
        </p:txBody>
      </p:sp>
    </p:spTree>
    <p:extLst>
      <p:ext uri="{BB962C8B-B14F-4D97-AF65-F5344CB8AC3E}">
        <p14:creationId xmlns:p14="http://schemas.microsoft.com/office/powerpoint/2010/main" val="3440976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32" name="PlaceHolder 1"/>
          <p:cNvSpPr>
            <a:spLocks noGrp="1"/>
          </p:cNvSpPr>
          <p:nvPr>
            <p:ph type="title"/>
          </p:nvPr>
        </p:nvSpPr>
        <p:spPr bwMode="auto">
          <a:xfrm>
            <a:off x="467544" y="426548"/>
            <a:ext cx="7467120" cy="652616"/>
          </a:xfrm>
          <a:prstGeom prst="rect">
            <a:avLst/>
          </a:prstGeom>
          <a:noFill/>
          <a:ln w="0">
            <a:noFill/>
          </a:ln>
        </p:spPr>
        <p:txBody>
          <a:bodyPr lIns="90000" tIns="45000" rIns="90000" bIns="45000" anchor="b">
            <a:noAutofit/>
          </a:bodyPr>
          <a:lstStyle/>
          <a:p>
            <a:pPr>
              <a:lnSpc>
                <a:spcPct val="100000"/>
              </a:lnSpc>
              <a:defRPr/>
            </a:pPr>
            <a:r>
              <a:rPr lang="en-US" sz="3000" b="0" strike="noStrike" cap="small" spc="-1" dirty="0">
                <a:solidFill>
                  <a:srgbClr val="575F6D"/>
                </a:solidFill>
                <a:latin typeface="Century Schoolbook"/>
              </a:rPr>
              <a:t>Future Enhancement</a:t>
            </a:r>
            <a:endParaRPr lang="en-US" sz="3000" b="0" strike="noStrike" spc="-1" dirty="0">
              <a:solidFill>
                <a:srgbClr val="000000"/>
              </a:solidFill>
              <a:latin typeface="Century Schoolbook"/>
            </a:endParaRPr>
          </a:p>
        </p:txBody>
      </p:sp>
      <p:sp>
        <p:nvSpPr>
          <p:cNvPr id="133" name="PlaceHolder 2"/>
          <p:cNvSpPr>
            <a:spLocks noGrp="1"/>
          </p:cNvSpPr>
          <p:nvPr>
            <p:ph/>
          </p:nvPr>
        </p:nvSpPr>
        <p:spPr bwMode="auto">
          <a:xfrm>
            <a:off x="349695" y="1391860"/>
            <a:ext cx="8075240" cy="4665320"/>
          </a:xfrm>
          <a:prstGeom prst="rect">
            <a:avLst/>
          </a:prstGeom>
          <a:noFill/>
          <a:ln w="0">
            <a:noFill/>
          </a:ln>
        </p:spPr>
        <p:txBody>
          <a:bodyPr lIns="90000" tIns="45000" rIns="90000" bIns="45000" anchor="t">
            <a:noAutofit/>
          </a:bodyPr>
          <a:lstStyle/>
          <a:p>
            <a:pPr marL="342900" lvl="0" indent="-342900" algn="just">
              <a:lnSpc>
                <a:spcPct val="150000"/>
              </a:lnSpc>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Firstly, we will add email ids of Government and Media (Local and National Media), so Complain will also being public and user get a better and fast solution.</a:t>
            </a:r>
          </a:p>
          <a:p>
            <a:pPr marL="342900" lvl="0" indent="-342900" algn="just">
              <a:lnSpc>
                <a:spcPct val="150000"/>
              </a:lnSpc>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We will add automation using Machine Learning techniques that reduce the burden of admin to always verify each complain of the user.</a:t>
            </a:r>
          </a:p>
          <a:p>
            <a:pPr marL="342900" lvl="0" indent="-342900" algn="just">
              <a:lnSpc>
                <a:spcPct val="150000"/>
              </a:lnSpc>
              <a:spcAft>
                <a:spcPts val="1000"/>
              </a:spcAft>
              <a:buFont typeface="Wingdings" panose="05000000000000000000" pitchFamily="2" charset="2"/>
              <a:buChar char=""/>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After we will improve the UI of this System that will give a better experience to the User’s.</a:t>
            </a:r>
          </a:p>
        </p:txBody>
      </p:sp>
      <p:sp>
        <p:nvSpPr>
          <p:cNvPr id="134" name="Action Button: Home 3"/>
          <p:cNvSpPr/>
          <p:nvPr/>
        </p:nvSpPr>
        <p:spPr bwMode="auto">
          <a:xfrm>
            <a:off x="8104320" y="5733360"/>
            <a:ext cx="643680" cy="647640"/>
          </a:xfrm>
          <a:prstGeom prst="actionButtonHome">
            <a:avLst/>
          </a:prstGeom>
          <a:solidFill>
            <a:schemeClr val="accent1"/>
          </a:solidFill>
          <a:ln>
            <a:solidFill>
              <a:srgbClr val="FFD3C6"/>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advTm="6000">
        <p14:wheelReverse spokes="1"/>
      </p:transition>
    </mc:Choice>
    <mc:Fallback xmlns:w="http://schemas.openxmlformats.org/wordprocessingml/2006/main" xmlns:m="http://schemas.openxmlformats.org/officeDocument/2006/math" xmlns="">
      <p:transition spd="slow" advClick="1" advTm="6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08F4-BFD7-445C-881E-1CA8816DD51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7B48E2F-3232-4A7C-B5FC-568C9A53EF09}"/>
              </a:ext>
            </a:extLst>
          </p:cNvPr>
          <p:cNvSpPr>
            <a:spLocks noGrp="1"/>
          </p:cNvSpPr>
          <p:nvPr>
            <p:ph sz="quarter" idx="1"/>
          </p:nvPr>
        </p:nvSpPr>
        <p:spPr>
          <a:xfrm>
            <a:off x="457200" y="1600200"/>
            <a:ext cx="3610744" cy="4873752"/>
          </a:xfrm>
        </p:spPr>
        <p:txBody>
          <a:bodyPr>
            <a:normAutofit/>
          </a:bodyPr>
          <a:lstStyle/>
          <a:p>
            <a:pPr>
              <a:lnSpc>
                <a:spcPct val="150000"/>
              </a:lnSpc>
            </a:pPr>
            <a:r>
              <a:rPr lang="en-US" sz="2000" b="1" dirty="0">
                <a:effectLst/>
                <a:latin typeface="Times New Roman" panose="02020603050405020304" pitchFamily="18" charset="0"/>
                <a:ea typeface="Calibri" panose="020F0502020204030204" pitchFamily="34" charset="0"/>
                <a:cs typeface="Arial" panose="020B0604020202020204" pitchFamily="34" charset="0"/>
              </a:rPr>
              <a:t>Website:</a:t>
            </a:r>
            <a:endParaRPr lang="en-IN" sz="2000" b="1"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buFont typeface="+mj-lt"/>
              <a:buAutoNum type="arabicPeriod"/>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https://www.php.net/docs.php</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IN"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https://dev.mysql.com/doc/</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en-IN"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https://github.com/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en-IN"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https://stackoverflow.com/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en-IN"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https://www.quora.com/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en-IN"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7"/>
              </a:rPr>
              <a:t>https://docs.microsoft.com/en-us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buFont typeface="+mj-lt"/>
              <a:buAutoNum type="arabicPeriod"/>
            </a:pPr>
            <a:r>
              <a:rPr lang="en-IN"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8"/>
              </a:rPr>
              <a:t>https://www.geeksforgeeks.org/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mj-lt"/>
              <a:buAutoNum type="arabicPeriod"/>
            </a:pPr>
            <a:r>
              <a:rPr lang="en-IN" sz="18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9"/>
              </a:rPr>
              <a:t>https://www.khanacademy.org/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
        <p:nvSpPr>
          <p:cNvPr id="4" name="Content Placeholder 2">
            <a:extLst>
              <a:ext uri="{FF2B5EF4-FFF2-40B4-BE49-F238E27FC236}">
                <a16:creationId xmlns:a16="http://schemas.microsoft.com/office/drawing/2014/main" id="{C8C58F8F-90B6-497D-A14F-42C83F81FE68}"/>
              </a:ext>
            </a:extLst>
          </p:cNvPr>
          <p:cNvSpPr txBox="1">
            <a:spLocks/>
          </p:cNvSpPr>
          <p:nvPr/>
        </p:nvSpPr>
        <p:spPr>
          <a:xfrm>
            <a:off x="5076058" y="1417638"/>
            <a:ext cx="3250702"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a:lnSpc>
                <a:spcPct val="150000"/>
              </a:lnSpc>
            </a:pPr>
            <a:r>
              <a:rPr lang="en-US" sz="2000" b="1" dirty="0">
                <a:latin typeface="Times New Roman" panose="02020603050405020304" pitchFamily="18" charset="0"/>
                <a:ea typeface="Calibri" panose="020F0502020204030204" pitchFamily="34" charset="0"/>
                <a:cs typeface="Arial" panose="020B0604020202020204" pitchFamily="34" charset="0"/>
              </a:rPr>
              <a:t>Book:</a:t>
            </a:r>
            <a:endParaRPr lang="en-IN" sz="2000" b="1"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spcAft>
                <a:spcPts val="1000"/>
              </a:spcAft>
              <a:buFont typeface="+mj-lt"/>
              <a:buAutoNum type="arabicPeriod"/>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PHP in Advanced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50000"/>
              </a:lnSpc>
              <a:spcAft>
                <a:spcPts val="1000"/>
              </a:spcAft>
              <a:buFont typeface="+mj-lt"/>
              <a:buAutoNum type="arabicPeriod"/>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SQL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Beginners </a:t>
            </a:r>
            <a:r>
              <a:rPr lang="en-IN" sz="1800" dirty="0">
                <a:latin typeface="Times New Roman" panose="02020603050405020304" pitchFamily="18" charset="0"/>
                <a:ea typeface="Times New Roman" panose="02020603050405020304" pitchFamily="18" charset="0"/>
                <a:cs typeface="Times New Roman" panose="02020603050405020304" pitchFamily="18" charset="0"/>
              </a:rPr>
              <a:t>Guide</a:t>
            </a:r>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ea typeface="Calibri" panose="020F0502020204030204" pitchFamily="34" charset="0"/>
                <a:cs typeface="Arial" panose="020B0604020202020204" pitchFamily="34" charset="0"/>
              </a:rPr>
              <a:t>Other Resources:</a:t>
            </a:r>
            <a:endParaRPr lang="en-IN" sz="2000" b="1"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50000"/>
              </a:lnSpc>
              <a:buFont typeface="+mj-lt"/>
              <a:buAutoNum type="arabicPeriod"/>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Some Journals</a:t>
            </a:r>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50000"/>
              </a:lnSpc>
              <a:spcAft>
                <a:spcPts val="1000"/>
              </a:spcAft>
              <a:buFont typeface="+mj-lt"/>
              <a:buAutoNum type="arabicPeriod"/>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YouTube</a:t>
            </a:r>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pPr marL="0" indent="0">
              <a:buFont typeface="Wingdings"/>
              <a:buNone/>
            </a:pPr>
            <a:endParaRPr lang="en-IN" dirty="0"/>
          </a:p>
        </p:txBody>
      </p:sp>
    </p:spTree>
    <p:extLst>
      <p:ext uri="{BB962C8B-B14F-4D97-AF65-F5344CB8AC3E}">
        <p14:creationId xmlns:p14="http://schemas.microsoft.com/office/powerpoint/2010/main" val="2882457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79712" y="2289784"/>
            <a:ext cx="5616624" cy="1143000"/>
          </a:xfrm>
        </p:spPr>
        <p:txBody>
          <a:bodyPr>
            <a:normAutofit/>
          </a:bodyPr>
          <a:lstStyle/>
          <a:p>
            <a:r>
              <a:rPr lang="en-US" sz="5000" dirty="0"/>
              <a:t>Thank you !!!</a:t>
            </a: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7" name="PlaceHolder 1"/>
          <p:cNvSpPr>
            <a:spLocks noGrp="1"/>
          </p:cNvSpPr>
          <p:nvPr>
            <p:ph type="title"/>
          </p:nvPr>
        </p:nvSpPr>
        <p:spPr bwMode="auto">
          <a:xfrm>
            <a:off x="457200" y="274680"/>
            <a:ext cx="7467120" cy="1142640"/>
          </a:xfrm>
          <a:prstGeom prst="rect">
            <a:avLst/>
          </a:prstGeom>
          <a:noFill/>
          <a:ln w="0">
            <a:noFill/>
          </a:ln>
        </p:spPr>
        <p:txBody>
          <a:bodyPr lIns="90000" tIns="45000" rIns="90000" bIns="45000" anchor="b">
            <a:noAutofit/>
          </a:bodyPr>
          <a:lstStyle/>
          <a:p>
            <a:pPr>
              <a:lnSpc>
                <a:spcPct val="100000"/>
              </a:lnSpc>
              <a:defRPr/>
            </a:pPr>
            <a:r>
              <a:rPr lang="en-IN" sz="3000" b="0" strike="noStrike" cap="small" spc="-1">
                <a:solidFill>
                  <a:srgbClr val="575F6D"/>
                </a:solidFill>
                <a:latin typeface="Century Schoolbook"/>
              </a:rPr>
              <a:t>Comparison of new system with existing system</a:t>
            </a:r>
            <a:endParaRPr lang="en-US" sz="3000" b="0" strike="noStrike" spc="-1">
              <a:solidFill>
                <a:srgbClr val="000000"/>
              </a:solidFill>
              <a:latin typeface="Century Schoolbook"/>
            </a:endParaRPr>
          </a:p>
        </p:txBody>
      </p:sp>
      <p:sp>
        <p:nvSpPr>
          <p:cNvPr id="118" name="PlaceHolder 2"/>
          <p:cNvSpPr>
            <a:spLocks noGrp="1"/>
          </p:cNvSpPr>
          <p:nvPr>
            <p:ph/>
          </p:nvPr>
        </p:nvSpPr>
        <p:spPr bwMode="auto">
          <a:xfrm>
            <a:off x="457200" y="1983184"/>
            <a:ext cx="7467120" cy="3750174"/>
          </a:xfrm>
          <a:prstGeom prst="rect">
            <a:avLst/>
          </a:prstGeom>
          <a:noFill/>
          <a:ln w="0">
            <a:noFill/>
          </a:ln>
        </p:spPr>
        <p:txBody>
          <a:bodyPr lIns="90000" tIns="45000" rIns="90000" bIns="45000" anchor="t">
            <a:noAutofit/>
          </a:bodyPr>
          <a:lstStyle/>
          <a:p>
            <a:pPr marL="349965" indent="-349965">
              <a:buFont typeface="Wingdings"/>
              <a:buChar char="w"/>
              <a:defRPr/>
            </a:pPr>
            <a:r>
              <a:rPr lang="en-US" sz="2400" b="0" strike="noStrike" spc="-1" dirty="0">
                <a:solidFill>
                  <a:srgbClr val="000000"/>
                </a:solidFill>
                <a:latin typeface="Times New Roman"/>
                <a:ea typeface="Times New Roman"/>
                <a:cs typeface="Times New Roman"/>
              </a:rPr>
              <a:t>In the previous System, there is no any features like sending mail to the Required Government Sector and Media Sector.</a:t>
            </a:r>
            <a:endParaRPr sz="2400" b="0" strike="noStrike" spc="0" dirty="0">
              <a:solidFill>
                <a:srgbClr val="000000"/>
              </a:solidFill>
              <a:latin typeface="Times New Roman"/>
              <a:ea typeface="Times New Roman"/>
              <a:cs typeface="Times New Roman"/>
            </a:endParaRPr>
          </a:p>
          <a:p>
            <a:pPr>
              <a:defRPr/>
            </a:pPr>
            <a:endParaRPr sz="2400" b="0" strike="noStrike" spc="0" dirty="0">
              <a:solidFill>
                <a:srgbClr val="000000"/>
              </a:solidFill>
              <a:latin typeface="Times New Roman"/>
              <a:ea typeface="Times New Roman"/>
              <a:cs typeface="Times New Roman"/>
            </a:endParaRPr>
          </a:p>
          <a:p>
            <a:pPr marL="349965" indent="-349965">
              <a:buFont typeface="Wingdings"/>
              <a:buChar char="w"/>
              <a:defRPr/>
            </a:pPr>
            <a:r>
              <a:rPr lang="en-US" sz="2400" b="0" strike="noStrike" spc="0" dirty="0">
                <a:solidFill>
                  <a:srgbClr val="000000"/>
                </a:solidFill>
                <a:latin typeface="Times New Roman"/>
                <a:ea typeface="Times New Roman"/>
                <a:cs typeface="Times New Roman"/>
              </a:rPr>
              <a:t>This System provide many option’s to the user’s for upload incident media.</a:t>
            </a:r>
            <a:endParaRPr sz="2400" b="0" strike="noStrike" spc="0" dirty="0">
              <a:solidFill>
                <a:srgbClr val="000000"/>
              </a:solidFill>
              <a:latin typeface="Times New Roman"/>
              <a:ea typeface="Times New Roman"/>
              <a:cs typeface="Times New Roman"/>
            </a:endParaRPr>
          </a:p>
          <a:p>
            <a:pPr>
              <a:defRPr/>
            </a:pPr>
            <a:endParaRPr sz="2400" b="0" strike="noStrike" spc="0" dirty="0">
              <a:solidFill>
                <a:srgbClr val="000000"/>
              </a:solidFill>
              <a:latin typeface="Times New Roman"/>
              <a:ea typeface="Times New Roman"/>
              <a:cs typeface="Times New Roman"/>
            </a:endParaRPr>
          </a:p>
        </p:txBody>
      </p:sp>
      <p:sp>
        <p:nvSpPr>
          <p:cNvPr id="119" name="Action Button: Home 3"/>
          <p:cNvSpPr/>
          <p:nvPr/>
        </p:nvSpPr>
        <p:spPr bwMode="auto">
          <a:xfrm>
            <a:off x="8104320" y="5733360"/>
            <a:ext cx="643680" cy="647640"/>
          </a:xfrm>
          <a:prstGeom prst="actionButtonHome">
            <a:avLst/>
          </a:prstGeom>
          <a:solidFill>
            <a:schemeClr val="accent1"/>
          </a:solidFill>
          <a:ln>
            <a:solidFill>
              <a:srgbClr val="FFD3C6"/>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advTm="6000">
        <p:strips dir="rd"/>
      </p:transition>
    </mc:Choice>
    <mc:Fallback xmlns:w="http://schemas.openxmlformats.org/wordprocessingml/2006/main" xmlns:m="http://schemas.openxmlformats.org/officeDocument/2006/math" xmlns="">
      <p:transition spd="slow" advClick="1" advTm="6000">
        <p:strips dir="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0" name="PlaceHolder 1"/>
          <p:cNvSpPr>
            <a:spLocks noGrp="1"/>
          </p:cNvSpPr>
          <p:nvPr>
            <p:ph type="title"/>
          </p:nvPr>
        </p:nvSpPr>
        <p:spPr bwMode="auto">
          <a:xfrm>
            <a:off x="304920" y="380880"/>
            <a:ext cx="8534160" cy="758520"/>
          </a:xfrm>
          <a:prstGeom prst="rect">
            <a:avLst/>
          </a:prstGeom>
          <a:noFill/>
          <a:ln w="0">
            <a:noFill/>
          </a:ln>
        </p:spPr>
        <p:txBody>
          <a:bodyPr lIns="90000" tIns="45000" rIns="90000" bIns="45000" anchor="b">
            <a:normAutofit fontScale="90000"/>
          </a:bodyPr>
          <a:lstStyle/>
          <a:p>
            <a:pPr>
              <a:lnSpc>
                <a:spcPct val="100000"/>
              </a:lnSpc>
              <a:defRPr/>
            </a:pPr>
            <a:r>
              <a:rPr lang="en-US" sz="3000" b="0" strike="noStrike" cap="small" spc="-1">
                <a:solidFill>
                  <a:srgbClr val="575F6D"/>
                </a:solidFill>
                <a:latin typeface="Century Schoolbook"/>
              </a:rPr>
              <a:t>Technology and HW, SW Requirement Specification</a:t>
            </a:r>
            <a:endParaRPr lang="en-US" sz="3000" b="0" strike="noStrike" spc="-1">
              <a:solidFill>
                <a:srgbClr val="000000"/>
              </a:solidFill>
              <a:latin typeface="Century Schoolbook"/>
            </a:endParaRPr>
          </a:p>
        </p:txBody>
      </p:sp>
      <p:sp>
        <p:nvSpPr>
          <p:cNvPr id="121" name="PlaceHolder 2"/>
          <p:cNvSpPr>
            <a:spLocks noGrp="1"/>
          </p:cNvSpPr>
          <p:nvPr>
            <p:ph/>
          </p:nvPr>
        </p:nvSpPr>
        <p:spPr bwMode="auto">
          <a:xfrm>
            <a:off x="457199" y="1422042"/>
            <a:ext cx="7467120" cy="5245457"/>
          </a:xfrm>
          <a:prstGeom prst="rect">
            <a:avLst/>
          </a:prstGeom>
          <a:noFill/>
          <a:ln w="0">
            <a:noFill/>
          </a:ln>
        </p:spPr>
        <p:txBody>
          <a:bodyPr lIns="90000" tIns="45000" rIns="90000" bIns="45000" anchor="t">
            <a:noAutofit/>
          </a:bodyPr>
          <a:lstStyle/>
          <a:p>
            <a:pPr marL="432000" indent="-324000">
              <a:lnSpc>
                <a:spcPct val="100000"/>
              </a:lnSpc>
              <a:spcBef>
                <a:spcPts val="1415"/>
              </a:spcBef>
              <a:buClr>
                <a:srgbClr val="000000"/>
              </a:buClr>
              <a:buSzPct val="45000"/>
              <a:buFont typeface="Wingdings"/>
              <a:buChar char=""/>
              <a:defRPr/>
            </a:pPr>
            <a:r>
              <a:rPr lang="en-IN" sz="2000" b="1" i="0" u="none" strike="noStrike" cap="none" spc="0" dirty="0">
                <a:latin typeface="Times New Roman"/>
                <a:ea typeface="Times New Roman"/>
                <a:cs typeface="Times New Roman"/>
              </a:rPr>
              <a:t>Programming language is used to proposed this System is Django (framework of Python) and </a:t>
            </a:r>
            <a:r>
              <a:rPr lang="en-IN" sz="2000" b="1" i="0" u="none" strike="noStrike" cap="none" spc="0" dirty="0" err="1">
                <a:latin typeface="Times New Roman"/>
                <a:ea typeface="Times New Roman"/>
                <a:cs typeface="Times New Roman"/>
              </a:rPr>
              <a:t>MySql</a:t>
            </a:r>
            <a:r>
              <a:rPr lang="en-IN" sz="2000" b="1" i="0" u="none" strike="noStrike" cap="none" spc="0" dirty="0">
                <a:latin typeface="Times New Roman"/>
                <a:ea typeface="Times New Roman"/>
                <a:cs typeface="Times New Roman"/>
              </a:rPr>
              <a:t> server.</a:t>
            </a:r>
            <a:endParaRPr sz="2000" b="0" strike="noStrike" spc="0" dirty="0">
              <a:latin typeface="Arial"/>
            </a:endParaRPr>
          </a:p>
          <a:p>
            <a:pPr marL="432000" indent="-324000">
              <a:lnSpc>
                <a:spcPct val="100000"/>
              </a:lnSpc>
              <a:spcBef>
                <a:spcPts val="1415"/>
              </a:spcBef>
              <a:buClr>
                <a:srgbClr val="000000"/>
              </a:buClr>
              <a:buSzPct val="45000"/>
              <a:buFont typeface="Wingdings"/>
              <a:buChar char=""/>
              <a:defRPr/>
            </a:pPr>
            <a:r>
              <a:rPr lang="en-IN" sz="2000" b="1" i="0" u="none" strike="noStrike" cap="none" spc="0" dirty="0">
                <a:latin typeface="Times New Roman"/>
                <a:ea typeface="Times New Roman"/>
                <a:cs typeface="Times New Roman"/>
              </a:rPr>
              <a:t>Code is implemented in Microsoft Visual Studio Code.</a:t>
            </a:r>
            <a:endParaRPr sz="2000" b="0" strike="noStrike" spc="0" dirty="0">
              <a:latin typeface="Arial"/>
            </a:endParaRPr>
          </a:p>
          <a:p>
            <a:pPr>
              <a:lnSpc>
                <a:spcPct val="100000"/>
              </a:lnSpc>
              <a:spcBef>
                <a:spcPts val="1415"/>
              </a:spcBef>
              <a:defRPr/>
            </a:pPr>
            <a:r>
              <a:rPr lang="en-IN" sz="2000" b="1" i="0" u="none" strike="noStrike" cap="none" spc="0" dirty="0">
                <a:solidFill>
                  <a:srgbClr val="C9211E"/>
                </a:solidFill>
                <a:latin typeface="Times New Roman"/>
                <a:ea typeface="Times New Roman"/>
                <a:cs typeface="Times New Roman"/>
              </a:rPr>
              <a:t>Hardware Requirements:</a:t>
            </a:r>
            <a:endParaRPr sz="2000" b="0" strike="noStrike" spc="0" dirty="0">
              <a:latin typeface="Arial"/>
            </a:endParaRPr>
          </a:p>
          <a:p>
            <a:pPr marL="432000" indent="-324000">
              <a:lnSpc>
                <a:spcPct val="100000"/>
              </a:lnSpc>
              <a:spcBef>
                <a:spcPts val="1415"/>
              </a:spcBef>
              <a:buClr>
                <a:srgbClr val="000000"/>
              </a:buClr>
              <a:buSzPct val="45000"/>
              <a:buFont typeface="Wingdings"/>
              <a:buChar char=""/>
              <a:defRPr/>
            </a:pPr>
            <a:r>
              <a:rPr lang="en-IN" sz="2000" b="0" i="0" u="none" strike="noStrike" cap="none" spc="0" dirty="0">
                <a:solidFill>
                  <a:srgbClr val="000000"/>
                </a:solidFill>
                <a:latin typeface="Times New Roman"/>
                <a:ea typeface="Times New Roman"/>
                <a:cs typeface="Times New Roman"/>
              </a:rPr>
              <a:t>Processor – i3 or more</a:t>
            </a:r>
            <a:endParaRPr sz="2000" b="0" strike="noStrike" spc="0" dirty="0">
              <a:latin typeface="Arial"/>
            </a:endParaRPr>
          </a:p>
          <a:p>
            <a:pPr marL="432000" indent="-324000">
              <a:lnSpc>
                <a:spcPct val="100000"/>
              </a:lnSpc>
              <a:spcBef>
                <a:spcPts val="1415"/>
              </a:spcBef>
              <a:buClr>
                <a:srgbClr val="000000"/>
              </a:buClr>
              <a:buSzPct val="45000"/>
              <a:buFont typeface="Wingdings"/>
              <a:buChar char=""/>
              <a:defRPr/>
            </a:pPr>
            <a:r>
              <a:rPr lang="en-IN" sz="2000" b="0" i="0" u="none" strike="noStrike" cap="none" spc="0" dirty="0">
                <a:solidFill>
                  <a:srgbClr val="000000"/>
                </a:solidFill>
                <a:latin typeface="Times New Roman"/>
                <a:ea typeface="Times New Roman"/>
                <a:cs typeface="Times New Roman"/>
              </a:rPr>
              <a:t>Storage – 50 GB or more</a:t>
            </a:r>
            <a:endParaRPr sz="2000" b="0" strike="noStrike" spc="0" dirty="0">
              <a:latin typeface="Arial"/>
            </a:endParaRPr>
          </a:p>
          <a:p>
            <a:pPr marL="432000" indent="-324000">
              <a:lnSpc>
                <a:spcPct val="100000"/>
              </a:lnSpc>
              <a:spcBef>
                <a:spcPts val="1415"/>
              </a:spcBef>
              <a:buClr>
                <a:srgbClr val="000000"/>
              </a:buClr>
              <a:buSzPct val="45000"/>
              <a:buFont typeface="Wingdings"/>
              <a:buChar char=""/>
              <a:defRPr/>
            </a:pPr>
            <a:r>
              <a:rPr lang="en-IN" sz="2000" b="0" i="0" u="none" strike="noStrike" cap="none" spc="0" dirty="0">
                <a:solidFill>
                  <a:srgbClr val="000000"/>
                </a:solidFill>
                <a:latin typeface="Times New Roman"/>
                <a:ea typeface="Times New Roman"/>
                <a:cs typeface="Times New Roman"/>
              </a:rPr>
              <a:t>Ram – 2 GB or more</a:t>
            </a:r>
            <a:endParaRPr sz="2000" b="0" strike="noStrike" spc="0" dirty="0">
              <a:latin typeface="Arial"/>
            </a:endParaRPr>
          </a:p>
          <a:p>
            <a:pPr>
              <a:lnSpc>
                <a:spcPct val="100000"/>
              </a:lnSpc>
              <a:spcBef>
                <a:spcPts val="1415"/>
              </a:spcBef>
              <a:defRPr/>
            </a:pPr>
            <a:r>
              <a:rPr lang="en-IN" sz="2000" b="1" i="0" u="none" strike="noStrike" cap="none" spc="0" dirty="0">
                <a:solidFill>
                  <a:srgbClr val="C9211E"/>
                </a:solidFill>
                <a:latin typeface="Times New Roman"/>
                <a:ea typeface="Times New Roman"/>
                <a:cs typeface="Times New Roman"/>
              </a:rPr>
              <a:t>Software Requirements:</a:t>
            </a:r>
            <a:endParaRPr sz="2000" b="0" strike="noStrike" spc="0" dirty="0">
              <a:latin typeface="Arial"/>
            </a:endParaRPr>
          </a:p>
          <a:p>
            <a:pPr marL="432000" indent="-324000">
              <a:lnSpc>
                <a:spcPct val="100000"/>
              </a:lnSpc>
              <a:spcBef>
                <a:spcPts val="1415"/>
              </a:spcBef>
              <a:buClr>
                <a:srgbClr val="000000"/>
              </a:buClr>
              <a:buSzPct val="45000"/>
              <a:buFont typeface="Wingdings"/>
              <a:buChar char=""/>
              <a:defRPr/>
            </a:pPr>
            <a:r>
              <a:rPr lang="en-IN" sz="2000" b="0" i="0" u="none" strike="noStrike" cap="none" spc="0" dirty="0">
                <a:solidFill>
                  <a:srgbClr val="000000"/>
                </a:solidFill>
                <a:latin typeface="Times New Roman"/>
                <a:ea typeface="Times New Roman"/>
                <a:cs typeface="Times New Roman"/>
              </a:rPr>
              <a:t>Windows 8 or any Linux Distro or MACOS</a:t>
            </a:r>
            <a:endParaRPr sz="2000" b="0" strike="noStrike" spc="0" dirty="0">
              <a:latin typeface="Arial"/>
            </a:endParaRPr>
          </a:p>
          <a:p>
            <a:pPr marL="432000" indent="-324000">
              <a:lnSpc>
                <a:spcPct val="100000"/>
              </a:lnSpc>
              <a:spcBef>
                <a:spcPts val="1415"/>
              </a:spcBef>
              <a:buClr>
                <a:srgbClr val="000000"/>
              </a:buClr>
              <a:buSzPct val="45000"/>
              <a:buFont typeface="Wingdings"/>
              <a:buChar char=""/>
              <a:defRPr/>
            </a:pPr>
            <a:r>
              <a:rPr lang="en-IN" sz="2000" b="0" i="0" u="none" strike="noStrike" cap="none" spc="0" dirty="0">
                <a:solidFill>
                  <a:srgbClr val="000000"/>
                </a:solidFill>
                <a:latin typeface="Times New Roman"/>
                <a:ea typeface="Times New Roman"/>
                <a:cs typeface="Times New Roman"/>
              </a:rPr>
              <a:t>PHP, Apache Server and MySQL Server</a:t>
            </a:r>
          </a:p>
          <a:p>
            <a:pPr marL="432000" indent="-324000">
              <a:lnSpc>
                <a:spcPct val="100000"/>
              </a:lnSpc>
              <a:spcBef>
                <a:spcPts val="1415"/>
              </a:spcBef>
              <a:buClr>
                <a:srgbClr val="000000"/>
              </a:buClr>
              <a:buSzPct val="45000"/>
              <a:buFont typeface="Wingdings"/>
              <a:buChar char=""/>
              <a:defRPr/>
            </a:pPr>
            <a:r>
              <a:rPr lang="en-IN" sz="2000" b="0" i="0" u="none" strike="noStrike" cap="none" spc="0" dirty="0">
                <a:solidFill>
                  <a:srgbClr val="000000"/>
                </a:solidFill>
                <a:latin typeface="Times New Roman"/>
                <a:ea typeface="Times New Roman"/>
                <a:cs typeface="Times New Roman"/>
              </a:rPr>
              <a:t>Any IDE (Code Editor like VS Code) and updated Browser</a:t>
            </a:r>
            <a:endParaRPr sz="2000" b="0" i="0" u="none" strike="noStrike" cap="none" spc="0" dirty="0">
              <a:solidFill>
                <a:srgbClr val="000000"/>
              </a:solidFill>
              <a:latin typeface="Times New Roman"/>
              <a:ea typeface="Times New Roman"/>
              <a:cs typeface="Times New Roman"/>
            </a:endParaRPr>
          </a:p>
        </p:txBody>
      </p:sp>
      <p:sp>
        <p:nvSpPr>
          <p:cNvPr id="122" name="Action Button: Home 3"/>
          <p:cNvSpPr/>
          <p:nvPr/>
        </p:nvSpPr>
        <p:spPr bwMode="auto">
          <a:xfrm>
            <a:off x="8104320" y="5733360"/>
            <a:ext cx="643680" cy="647640"/>
          </a:xfrm>
          <a:prstGeom prst="actionButtonHome">
            <a:avLst/>
          </a:prstGeom>
          <a:solidFill>
            <a:schemeClr val="accent1"/>
          </a:solidFill>
          <a:ln>
            <a:solidFill>
              <a:srgbClr val="FFD3C6"/>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advTm="6000">
        <p:fade thruBlk="1"/>
      </p:transition>
    </mc:Choice>
    <mc:Fallback xmlns:w="http://schemas.openxmlformats.org/wordprocessingml/2006/main" xmlns:m="http://schemas.openxmlformats.org/officeDocument/2006/math" xmlns="">
      <p:transition spd="slow" advClick="1" advTm="6000">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3" name="PlaceHolder 1"/>
          <p:cNvSpPr>
            <a:spLocks noGrp="1"/>
          </p:cNvSpPr>
          <p:nvPr>
            <p:ph type="title"/>
          </p:nvPr>
        </p:nvSpPr>
        <p:spPr bwMode="auto">
          <a:xfrm>
            <a:off x="457200" y="274680"/>
            <a:ext cx="7467120" cy="1142640"/>
          </a:xfrm>
          <a:prstGeom prst="rect">
            <a:avLst/>
          </a:prstGeom>
          <a:noFill/>
          <a:ln w="0">
            <a:noFill/>
          </a:ln>
        </p:spPr>
        <p:txBody>
          <a:bodyPr lIns="90000" tIns="45000" rIns="90000" bIns="45000" anchor="b">
            <a:normAutofit/>
          </a:bodyPr>
          <a:lstStyle/>
          <a:p>
            <a:pPr>
              <a:lnSpc>
                <a:spcPct val="100000"/>
              </a:lnSpc>
              <a:defRPr/>
            </a:pPr>
            <a:r>
              <a:rPr lang="en-US" sz="3000" b="0" strike="noStrike" cap="small" spc="-1">
                <a:solidFill>
                  <a:srgbClr val="575F6D"/>
                </a:solidFill>
                <a:latin typeface="Century Schoolbook"/>
              </a:rPr>
              <a:t>Modules and its short description</a:t>
            </a:r>
            <a:endParaRPr lang="en-US" sz="3000" b="0" strike="noStrike" spc="-1">
              <a:solidFill>
                <a:srgbClr val="000000"/>
              </a:solidFill>
              <a:latin typeface="Century Schoolbook"/>
            </a:endParaRPr>
          </a:p>
        </p:txBody>
      </p:sp>
      <p:sp>
        <p:nvSpPr>
          <p:cNvPr id="124" name="PlaceHolder 2"/>
          <p:cNvSpPr>
            <a:spLocks noGrp="1"/>
          </p:cNvSpPr>
          <p:nvPr>
            <p:ph/>
          </p:nvPr>
        </p:nvSpPr>
        <p:spPr bwMode="auto">
          <a:xfrm>
            <a:off x="457200" y="1680692"/>
            <a:ext cx="7467120" cy="4329447"/>
          </a:xfrm>
          <a:prstGeom prst="rect">
            <a:avLst/>
          </a:prstGeom>
          <a:noFill/>
          <a:ln w="0">
            <a:noFill/>
          </a:ln>
        </p:spPr>
        <p:txBody>
          <a:bodyPr lIns="90000" tIns="45000" rIns="90000" bIns="45000" anchor="t">
            <a:noAutofit/>
          </a:bodyPr>
          <a:lstStyle/>
          <a:p>
            <a:pPr marL="327936" indent="-327936">
              <a:buFont typeface="Arial"/>
              <a:buChar char="•"/>
              <a:defRPr/>
            </a:pPr>
            <a:r>
              <a:rPr lang="en-US" sz="2400" b="1" u="sng" strike="noStrike" spc="-1">
                <a:solidFill>
                  <a:srgbClr val="000000"/>
                </a:solidFill>
                <a:latin typeface="Times New Roman"/>
                <a:ea typeface="Times New Roman"/>
                <a:cs typeface="Times New Roman"/>
              </a:rPr>
              <a:t>Admin Module</a:t>
            </a:r>
            <a:r>
              <a:rPr lang="en-US" sz="2400" b="1" u="none" strike="noStrike" spc="0">
                <a:solidFill>
                  <a:srgbClr val="000000"/>
                </a:solidFill>
                <a:latin typeface="Times New Roman"/>
                <a:ea typeface="Times New Roman"/>
                <a:cs typeface="Times New Roman"/>
              </a:rPr>
              <a:t>:</a:t>
            </a:r>
            <a:r>
              <a:rPr lang="en-US" sz="2200" b="1" u="none" strike="noStrike" spc="0">
                <a:solidFill>
                  <a:srgbClr val="000000"/>
                </a:solidFill>
                <a:latin typeface="Times New Roman"/>
                <a:ea typeface="Times New Roman"/>
                <a:cs typeface="Times New Roman"/>
              </a:rPr>
              <a:t> </a:t>
            </a:r>
            <a:r>
              <a:rPr lang="en-US" sz="2200" b="0" i="0" u="none" strike="noStrike" spc="0">
                <a:solidFill>
                  <a:srgbClr val="000000"/>
                </a:solidFill>
                <a:latin typeface="Times New Roman"/>
                <a:ea typeface="Times New Roman"/>
                <a:cs typeface="Times New Roman"/>
              </a:rPr>
              <a:t>Admin can manage user, and he can also block user if user will upload some unwanted things in the System. Admin having the only access to verify all media which is upload by the User’s in the System, and when Admin will approve that media then it’ll forwarded.</a:t>
            </a:r>
          </a:p>
          <a:p>
            <a:pPr>
              <a:defRPr/>
            </a:pPr>
            <a:endParaRPr lang="en-US" sz="2200" b="0" i="0" u="none" strike="noStrike" spc="0">
              <a:solidFill>
                <a:srgbClr val="000000"/>
              </a:solidFill>
              <a:latin typeface="Times New Roman"/>
              <a:ea typeface="Times New Roman"/>
              <a:cs typeface="Times New Roman"/>
            </a:endParaRPr>
          </a:p>
          <a:p>
            <a:pPr marL="327936" indent="-327936">
              <a:buFont typeface="Arial"/>
              <a:buChar char="•"/>
              <a:defRPr/>
            </a:pPr>
            <a:r>
              <a:rPr lang="en-US" sz="2400" b="1" i="0" u="sng" strike="noStrike" spc="0">
                <a:solidFill>
                  <a:srgbClr val="000000"/>
                </a:solidFill>
                <a:latin typeface="Times New Roman"/>
                <a:ea typeface="Times New Roman"/>
                <a:cs typeface="Times New Roman"/>
              </a:rPr>
              <a:t>User’s Media</a:t>
            </a:r>
            <a:r>
              <a:rPr lang="en-US" sz="2400" b="1" i="0" u="none" strike="noStrike" spc="0">
                <a:solidFill>
                  <a:srgbClr val="000000"/>
                </a:solidFill>
                <a:latin typeface="Times New Roman"/>
                <a:ea typeface="Times New Roman"/>
                <a:cs typeface="Times New Roman"/>
              </a:rPr>
              <a:t>:</a:t>
            </a:r>
            <a:r>
              <a:rPr lang="en-US" sz="2200" b="1" i="0" u="none" strike="noStrike" spc="0">
                <a:solidFill>
                  <a:srgbClr val="000000"/>
                </a:solidFill>
                <a:latin typeface="Times New Roman"/>
                <a:ea typeface="Times New Roman"/>
                <a:cs typeface="Times New Roman"/>
              </a:rPr>
              <a:t> </a:t>
            </a:r>
            <a:r>
              <a:rPr lang="en-US" sz="2200" b="0" i="0" u="none" strike="noStrike" spc="0">
                <a:solidFill>
                  <a:srgbClr val="000000"/>
                </a:solidFill>
                <a:latin typeface="Times New Roman"/>
                <a:ea typeface="Times New Roman"/>
                <a:cs typeface="Times New Roman"/>
              </a:rPr>
              <a:t>User have to first register himself in the System by simply his Name, Email ID or Mobile Number, after that System will automatically generate a USERID for the User and then user have to set password. Now user can easily use all the features of the System.</a:t>
            </a:r>
            <a:endParaRPr sz="2200" b="0" i="0" u="none" strike="noStrike" spc="0">
              <a:solidFill>
                <a:srgbClr val="000000"/>
              </a:solidFill>
              <a:latin typeface="Century Schoolbook"/>
            </a:endParaRPr>
          </a:p>
        </p:txBody>
      </p:sp>
      <p:sp>
        <p:nvSpPr>
          <p:cNvPr id="125" name="Action Button: Home 3"/>
          <p:cNvSpPr/>
          <p:nvPr/>
        </p:nvSpPr>
        <p:spPr bwMode="auto">
          <a:xfrm>
            <a:off x="8104320" y="5733360"/>
            <a:ext cx="643680" cy="647640"/>
          </a:xfrm>
          <a:prstGeom prst="actionButtonHome">
            <a:avLst/>
          </a:prstGeom>
          <a:solidFill>
            <a:schemeClr val="accent1"/>
          </a:solidFill>
          <a:ln>
            <a:solidFill>
              <a:srgbClr val="FFD3C6"/>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advTm="6000">
        <p:fade/>
      </p:transition>
    </mc:Choice>
    <mc:Fallback xmlns:w="http://schemas.openxmlformats.org/wordprocessingml/2006/main" xmlns:m="http://schemas.openxmlformats.org/officeDocument/2006/math" xmlns="">
      <p:transition spd="slow" advClick="1" advTm="6000">
        <p:fade thruBlk="0"/>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8640"/>
            <a:ext cx="8534400" cy="758952"/>
          </a:xfrm>
        </p:spPr>
        <p:txBody>
          <a:bodyPr>
            <a:normAutofit/>
          </a:bodyPr>
          <a:lstStyle/>
          <a:p>
            <a:r>
              <a:rPr lang="en-US" dirty="0"/>
              <a:t>Features of Proposed System</a:t>
            </a:r>
          </a:p>
        </p:txBody>
      </p:sp>
      <p:sp>
        <p:nvSpPr>
          <p:cNvPr id="3" name="Content Placeholder 2"/>
          <p:cNvSpPr>
            <a:spLocks noGrp="1"/>
          </p:cNvSpPr>
          <p:nvPr>
            <p:ph sz="quarter" idx="1"/>
          </p:nvPr>
        </p:nvSpPr>
        <p:spPr>
          <a:xfrm>
            <a:off x="1403648" y="999310"/>
            <a:ext cx="4032448" cy="5742057"/>
          </a:xfrm>
        </p:spPr>
        <p:txBody>
          <a:bodyPr>
            <a:normAutofit/>
          </a:bodyPr>
          <a:lstStyle/>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Secure Login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Dashboard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Submit Complaints/Queries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View Complaints History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Update Account Details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Manage Complaints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View Complaint Details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Update Complaint Status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View List of Users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Manage Category</a:t>
            </a: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Manage Sub-Category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Manage State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View Users Login Logs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SzPts val="1400"/>
              <a:buFont typeface="+mj-lt"/>
              <a:buAutoNum type="arabicPeriod"/>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Update Account Password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SzPts val="1400"/>
              <a:buFont typeface="+mj-lt"/>
              <a:buAutoNum type="arabicPeriod"/>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Action Button: Home 3">
            <a:hlinkClick r:id="rId2" action="ppaction://hlinksldjump" highlightClick="1"/>
          </p:cNvPr>
          <p:cNvSpPr/>
          <p:nvPr/>
        </p:nvSpPr>
        <p:spPr>
          <a:xfrm>
            <a:off x="8104382" y="5733256"/>
            <a:ext cx="644082" cy="648072"/>
          </a:xfrm>
          <a:prstGeom prst="actionButtonHome">
            <a:avLst/>
          </a:prstGeom>
          <a:solidFill>
            <a:schemeClr val="accent1"/>
          </a:solidFill>
          <a:ln>
            <a:gradFill>
              <a:gsLst>
                <a:gs pos="0">
                  <a:schemeClr val="tx1"/>
                </a:gs>
                <a:gs pos="50000">
                  <a:schemeClr val="accent1">
                    <a:tint val="44500"/>
                    <a:satMod val="160000"/>
                  </a:schemeClr>
                </a:gs>
                <a:gs pos="100000">
                  <a:schemeClr val="accent1">
                    <a:tint val="23500"/>
                    <a:satMod val="1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9" name="PlaceHolder 1"/>
          <p:cNvSpPr>
            <a:spLocks noGrp="1"/>
          </p:cNvSpPr>
          <p:nvPr>
            <p:ph type="title"/>
          </p:nvPr>
        </p:nvSpPr>
        <p:spPr bwMode="auto">
          <a:xfrm>
            <a:off x="457200" y="274680"/>
            <a:ext cx="7467120" cy="1142640"/>
          </a:xfrm>
          <a:prstGeom prst="rect">
            <a:avLst/>
          </a:prstGeom>
          <a:noFill/>
          <a:ln w="0">
            <a:noFill/>
          </a:ln>
        </p:spPr>
        <p:txBody>
          <a:bodyPr lIns="90000" tIns="45000" rIns="90000" bIns="45000" anchor="b">
            <a:normAutofit/>
          </a:bodyPr>
          <a:lstStyle/>
          <a:p>
            <a:pPr>
              <a:lnSpc>
                <a:spcPct val="100000"/>
              </a:lnSpc>
              <a:defRPr/>
            </a:pPr>
            <a:r>
              <a:rPr lang="en-US" sz="3000" b="0" strike="noStrike" cap="small" spc="-1" dirty="0">
                <a:solidFill>
                  <a:srgbClr val="575F6D"/>
                </a:solidFill>
                <a:latin typeface="Century Schoolbook"/>
              </a:rPr>
              <a:t>Limitations of proposed system</a:t>
            </a:r>
            <a:endParaRPr lang="en-US" sz="3000" b="0" strike="noStrike" spc="-1" dirty="0">
              <a:solidFill>
                <a:srgbClr val="000000"/>
              </a:solidFill>
              <a:latin typeface="Century Schoolbook"/>
            </a:endParaRPr>
          </a:p>
        </p:txBody>
      </p:sp>
      <p:sp>
        <p:nvSpPr>
          <p:cNvPr id="130" name="PlaceHolder 2"/>
          <p:cNvSpPr>
            <a:spLocks noGrp="1"/>
          </p:cNvSpPr>
          <p:nvPr>
            <p:ph/>
          </p:nvPr>
        </p:nvSpPr>
        <p:spPr bwMode="auto">
          <a:xfrm>
            <a:off x="457200" y="1801432"/>
            <a:ext cx="7467120" cy="3417194"/>
          </a:xfrm>
          <a:prstGeom prst="rect">
            <a:avLst/>
          </a:prstGeom>
          <a:noFill/>
          <a:ln w="0">
            <a:noFill/>
          </a:ln>
        </p:spPr>
        <p:txBody>
          <a:bodyPr lIns="90000" tIns="45000" rIns="90000" bIns="45000" anchor="t">
            <a:noAutofit/>
          </a:bodyPr>
          <a:lstStyle/>
          <a:p>
            <a:pPr marL="349965" indent="-349965">
              <a:lnSpc>
                <a:spcPct val="100000"/>
              </a:lnSpc>
              <a:spcBef>
                <a:spcPts val="601"/>
              </a:spcBef>
              <a:buFont typeface="Arial"/>
              <a:buChar char="•"/>
              <a:defRPr/>
            </a:pPr>
            <a:r>
              <a:rPr lang="en-US" sz="2400" b="0" strike="noStrike" spc="-1">
                <a:solidFill>
                  <a:srgbClr val="000000"/>
                </a:solidFill>
                <a:latin typeface="Century Schoolbook"/>
              </a:rPr>
              <a:t>In this System there is no any automation's for checking the media.</a:t>
            </a:r>
            <a:endParaRPr lang="en-US" sz="2400" b="0" strike="noStrike" spc="0">
              <a:solidFill>
                <a:srgbClr val="000000"/>
              </a:solidFill>
              <a:latin typeface="Century Schoolbook"/>
            </a:endParaRPr>
          </a:p>
          <a:p>
            <a:pPr marL="349965" indent="-349965">
              <a:lnSpc>
                <a:spcPct val="100000"/>
              </a:lnSpc>
              <a:spcBef>
                <a:spcPts val="600"/>
              </a:spcBef>
              <a:buFont typeface="Arial"/>
              <a:buChar char="•"/>
              <a:defRPr/>
            </a:pPr>
            <a:r>
              <a:rPr lang="en-US" sz="2400" b="0" strike="noStrike" spc="0">
                <a:solidFill>
                  <a:srgbClr val="000000"/>
                </a:solidFill>
                <a:latin typeface="Century Schoolbook"/>
              </a:rPr>
              <a:t>There is not a good UI  in this System, that loose interest of user’s to use this System.</a:t>
            </a:r>
          </a:p>
          <a:p>
            <a:pPr marL="349965" indent="-349965">
              <a:lnSpc>
                <a:spcPct val="100000"/>
              </a:lnSpc>
              <a:spcBef>
                <a:spcPts val="600"/>
              </a:spcBef>
              <a:buFont typeface="Arial"/>
              <a:buChar char="•"/>
              <a:defRPr/>
            </a:pPr>
            <a:r>
              <a:rPr lang="en-US" sz="2400" b="0" strike="noStrike" spc="0">
                <a:solidFill>
                  <a:srgbClr val="000000"/>
                </a:solidFill>
                <a:latin typeface="Century Schoolbook"/>
              </a:rPr>
              <a:t>System is very slow due to use of low quality server.</a:t>
            </a:r>
          </a:p>
          <a:p>
            <a:pPr marL="349965" indent="-349965">
              <a:lnSpc>
                <a:spcPct val="100000"/>
              </a:lnSpc>
              <a:spcBef>
                <a:spcPts val="600"/>
              </a:spcBef>
              <a:buFont typeface="Arial"/>
              <a:buChar char="•"/>
              <a:defRPr/>
            </a:pPr>
            <a:r>
              <a:rPr lang="en-US" sz="2400" b="0" strike="noStrike" spc="0">
                <a:solidFill>
                  <a:srgbClr val="000000"/>
                </a:solidFill>
                <a:latin typeface="Century Schoolbook"/>
              </a:rPr>
              <a:t>Thus this system is online so user have to a good internet connection to use this System.</a:t>
            </a:r>
          </a:p>
        </p:txBody>
      </p:sp>
      <p:sp>
        <p:nvSpPr>
          <p:cNvPr id="131" name="Action Button: Home 3"/>
          <p:cNvSpPr/>
          <p:nvPr/>
        </p:nvSpPr>
        <p:spPr bwMode="auto">
          <a:xfrm>
            <a:off x="8104320" y="5733360"/>
            <a:ext cx="643680" cy="647640"/>
          </a:xfrm>
          <a:prstGeom prst="actionButtonHome">
            <a:avLst/>
          </a:prstGeom>
          <a:solidFill>
            <a:schemeClr val="accent1"/>
          </a:solidFill>
          <a:ln>
            <a:solidFill>
              <a:srgbClr val="FFD3C6"/>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advTm="6000">
        <p:pull dir="lu"/>
      </p:transition>
    </mc:Choice>
    <mc:Fallback xmlns:w="http://schemas.openxmlformats.org/wordprocessingml/2006/main" xmlns:m="http://schemas.openxmlformats.org/officeDocument/2006/math" xmlns="">
      <p:transition spd="slow" advClick="1" advTm="6000">
        <p:pull dir="l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26" name="PlaceHolder 1"/>
          <p:cNvSpPr>
            <a:spLocks noGrp="1"/>
          </p:cNvSpPr>
          <p:nvPr>
            <p:ph type="title"/>
          </p:nvPr>
        </p:nvSpPr>
        <p:spPr bwMode="auto">
          <a:xfrm>
            <a:off x="457200" y="274680"/>
            <a:ext cx="7467120" cy="1142640"/>
          </a:xfrm>
          <a:prstGeom prst="rect">
            <a:avLst/>
          </a:prstGeom>
          <a:noFill/>
          <a:ln w="0">
            <a:noFill/>
          </a:ln>
        </p:spPr>
        <p:txBody>
          <a:bodyPr lIns="90000" tIns="45000" rIns="90000" bIns="45000" anchor="b">
            <a:normAutofit/>
          </a:bodyPr>
          <a:lstStyle/>
          <a:p>
            <a:pPr>
              <a:lnSpc>
                <a:spcPct val="100000"/>
              </a:lnSpc>
              <a:defRPr/>
            </a:pPr>
            <a:r>
              <a:rPr lang="en-US" sz="3000" b="0" strike="noStrike" cap="small" spc="-1">
                <a:solidFill>
                  <a:srgbClr val="575F6D"/>
                </a:solidFill>
                <a:latin typeface="Century Schoolbook"/>
              </a:rPr>
              <a:t>Users and their role description</a:t>
            </a:r>
            <a:endParaRPr lang="en-US" sz="3000" b="0" strike="noStrike" spc="-1">
              <a:solidFill>
                <a:srgbClr val="000000"/>
              </a:solidFill>
              <a:latin typeface="Century Schoolbook"/>
            </a:endParaRPr>
          </a:p>
        </p:txBody>
      </p:sp>
      <p:sp>
        <p:nvSpPr>
          <p:cNvPr id="127" name="PlaceHolder 2"/>
          <p:cNvSpPr>
            <a:spLocks noGrp="1"/>
          </p:cNvSpPr>
          <p:nvPr>
            <p:ph/>
          </p:nvPr>
        </p:nvSpPr>
        <p:spPr bwMode="auto">
          <a:xfrm>
            <a:off x="457200" y="1720939"/>
            <a:ext cx="7467120" cy="4181877"/>
          </a:xfrm>
          <a:prstGeom prst="rect">
            <a:avLst/>
          </a:prstGeom>
          <a:noFill/>
          <a:ln w="0">
            <a:noFill/>
          </a:ln>
        </p:spPr>
        <p:txBody>
          <a:bodyPr lIns="90000" tIns="45000" rIns="90000" bIns="45000" anchor="t">
            <a:noAutofit/>
          </a:bodyPr>
          <a:lstStyle/>
          <a:p>
            <a:pPr marL="349965" indent="-349965">
              <a:buFont typeface="Arial"/>
              <a:buChar char="•"/>
              <a:defRPr/>
            </a:pPr>
            <a:r>
              <a:rPr lang="en-US" sz="2400" b="0" strike="noStrike" spc="-1">
                <a:solidFill>
                  <a:srgbClr val="000000"/>
                </a:solidFill>
                <a:latin typeface="Times New Roman"/>
                <a:ea typeface="Times New Roman"/>
                <a:cs typeface="Times New Roman"/>
              </a:rPr>
              <a:t>Once User register himself/herself in the System, he having a Option to upload media and after that User have to specify incident place by which local police can easily verify the incident and arrest the accused.</a:t>
            </a:r>
            <a:endParaRPr lang="en-US" sz="2400" b="0" strike="noStrike" spc="0">
              <a:solidFill>
                <a:srgbClr val="000000"/>
              </a:solidFill>
              <a:latin typeface="Times New Roman"/>
              <a:ea typeface="Times New Roman"/>
              <a:cs typeface="Times New Roman"/>
            </a:endParaRPr>
          </a:p>
          <a:p>
            <a:pPr marL="349965" indent="-349965">
              <a:buFont typeface="Arial"/>
              <a:buChar char="•"/>
              <a:defRPr/>
            </a:pPr>
            <a:r>
              <a:rPr lang="en-US" sz="2400" b="0" strike="noStrike" spc="0">
                <a:solidFill>
                  <a:srgbClr val="000000"/>
                </a:solidFill>
                <a:latin typeface="Times New Roman"/>
                <a:ea typeface="Times New Roman"/>
                <a:cs typeface="Times New Roman"/>
              </a:rPr>
              <a:t>If user’s will take this serious then it’ll really brings a lot of change in the Society.</a:t>
            </a:r>
          </a:p>
          <a:p>
            <a:pPr marL="349965" indent="-349965">
              <a:buFont typeface="Arial"/>
              <a:buChar char="•"/>
              <a:defRPr/>
            </a:pPr>
            <a:r>
              <a:rPr lang="en-US" sz="2400" b="0" strike="noStrike" spc="0">
                <a:solidFill>
                  <a:srgbClr val="000000"/>
                </a:solidFill>
                <a:latin typeface="Times New Roman"/>
                <a:ea typeface="Times New Roman"/>
                <a:cs typeface="Times New Roman"/>
              </a:rPr>
              <a:t>If user’s upload unnecessary media in the System then that ID will be Blocked forever.</a:t>
            </a:r>
          </a:p>
          <a:p>
            <a:pPr marL="349965" indent="-349965">
              <a:buFont typeface="Arial"/>
              <a:buChar char="•"/>
              <a:defRPr/>
            </a:pPr>
            <a:r>
              <a:rPr lang="en-US" sz="2400" b="0" strike="noStrike" spc="0">
                <a:solidFill>
                  <a:srgbClr val="000000"/>
                </a:solidFill>
                <a:latin typeface="Times New Roman"/>
                <a:ea typeface="Times New Roman"/>
                <a:cs typeface="Times New Roman"/>
              </a:rPr>
              <a:t>User’s may be gifted by the Government or the Police for his work in a Private manner.</a:t>
            </a:r>
          </a:p>
        </p:txBody>
      </p:sp>
      <p:sp>
        <p:nvSpPr>
          <p:cNvPr id="128" name="Action Button: Home 3"/>
          <p:cNvSpPr/>
          <p:nvPr/>
        </p:nvSpPr>
        <p:spPr bwMode="auto">
          <a:xfrm>
            <a:off x="8104320" y="5733360"/>
            <a:ext cx="643680" cy="647640"/>
          </a:xfrm>
          <a:prstGeom prst="actionButtonHome">
            <a:avLst/>
          </a:prstGeom>
          <a:solidFill>
            <a:schemeClr val="accent1"/>
          </a:solidFill>
          <a:ln>
            <a:solidFill>
              <a:srgbClr val="FFD3C6"/>
            </a:solidFill>
            <a:round/>
          </a:ln>
        </p:spPr>
        <p:style>
          <a:lnRef idx="2">
            <a:schemeClr val="accent1">
              <a:shade val="50000"/>
            </a:schemeClr>
          </a:lnRef>
          <a:fillRef idx="1">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advTm="6000">
        <p:cover dir="rd"/>
      </p:transition>
    </mc:Choice>
    <mc:Fallback xmlns:w="http://schemas.openxmlformats.org/wordprocessingml/2006/main" xmlns:m="http://schemas.openxmlformats.org/officeDocument/2006/math" xmlns="">
      <p:transition spd="slow" advClick="1" advTm="6000">
        <p:cover dir="rd"/>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159</TotalTime>
  <Words>1260</Words>
  <Application>Microsoft Office PowerPoint</Application>
  <PresentationFormat>On-screen Show (4:3)</PresentationFormat>
  <Paragraphs>247</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Century Schoolbook</vt:lpstr>
      <vt:lpstr>Times New Roman</vt:lpstr>
      <vt:lpstr>Wingdings</vt:lpstr>
      <vt:lpstr>Wingdings 2</vt:lpstr>
      <vt:lpstr>Oriel</vt:lpstr>
      <vt:lpstr>Online Complaint  System </vt:lpstr>
      <vt:lpstr>INDEX</vt:lpstr>
      <vt:lpstr>Abstract </vt:lpstr>
      <vt:lpstr>Comparison of new system with existing system</vt:lpstr>
      <vt:lpstr>Technology and HW, SW Requirement Specification</vt:lpstr>
      <vt:lpstr>Modules and its short description</vt:lpstr>
      <vt:lpstr>Features of Proposed System</vt:lpstr>
      <vt:lpstr>Limitations of proposed system</vt:lpstr>
      <vt:lpstr>Users and their role description</vt:lpstr>
      <vt:lpstr>System Flow Diagram </vt:lpstr>
      <vt:lpstr>Data flow diagram (level - 0)</vt:lpstr>
      <vt:lpstr>Data flow diagram (level - 1)</vt:lpstr>
      <vt:lpstr>Data flow diagram (level - 2)</vt:lpstr>
      <vt:lpstr>Data flow diagram (level - 2)</vt:lpstr>
      <vt:lpstr>Data flow diagram (level - 2)</vt:lpstr>
      <vt:lpstr>Activity diagram</vt:lpstr>
      <vt:lpstr>Class diagram</vt:lpstr>
      <vt:lpstr>Use case diagram</vt:lpstr>
      <vt:lpstr>Use case diagram</vt:lpstr>
      <vt:lpstr>Data Dictionary </vt:lpstr>
      <vt:lpstr>Data Dictionary </vt:lpstr>
      <vt:lpstr>Data Dictionary </vt:lpstr>
      <vt:lpstr>Screenshots of Development Phase 1 ( Designing of your Project) </vt:lpstr>
      <vt:lpstr>Screenshots of Development Phase 1 ( Designing of your Project) </vt:lpstr>
      <vt:lpstr>Screenshots of Development Phase 1 ( Designing of your Project) </vt:lpstr>
      <vt:lpstr>Screenshots of Development Phase 1 ( Designing of your Project) </vt:lpstr>
      <vt:lpstr>Screenshots of Development Phase 2 ( Features Implementation)</vt:lpstr>
      <vt:lpstr>Screenshots of Development Phase 2 ( Features Implementation)</vt:lpstr>
      <vt:lpstr>Screenshots of Development Phase 3 ( Features Implementation)</vt:lpstr>
      <vt:lpstr>Screenshots of Development Phase 3 ( Features Implementation)</vt:lpstr>
      <vt:lpstr>Conclusion</vt:lpstr>
      <vt:lpstr>Future Enhancement</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project</dc:title>
  <dc:creator>parul</dc:creator>
  <cp:lastModifiedBy>Roshani Singh</cp:lastModifiedBy>
  <cp:revision>79</cp:revision>
  <dcterms:created xsi:type="dcterms:W3CDTF">2017-10-03T10:36:15Z</dcterms:created>
  <dcterms:modified xsi:type="dcterms:W3CDTF">2022-03-08T06:40:46Z</dcterms:modified>
</cp:coreProperties>
</file>